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38" r:id="rId3"/>
    <p:sldId id="347" r:id="rId4"/>
    <p:sldId id="327" r:id="rId5"/>
    <p:sldId id="339" r:id="rId6"/>
    <p:sldId id="323" r:id="rId7"/>
    <p:sldId id="350" r:id="rId8"/>
    <p:sldId id="324" r:id="rId9"/>
    <p:sldId id="331" r:id="rId10"/>
    <p:sldId id="332" r:id="rId11"/>
    <p:sldId id="328" r:id="rId12"/>
    <p:sldId id="351" r:id="rId13"/>
    <p:sldId id="329" r:id="rId14"/>
    <p:sldId id="330" r:id="rId15"/>
    <p:sldId id="334" r:id="rId16"/>
    <p:sldId id="326" r:id="rId17"/>
    <p:sldId id="335" r:id="rId18"/>
    <p:sldId id="325" r:id="rId19"/>
    <p:sldId id="333" r:id="rId20"/>
    <p:sldId id="340" r:id="rId21"/>
    <p:sldId id="365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6" r:id="rId31"/>
    <p:sldId id="367" r:id="rId32"/>
    <p:sldId id="362" r:id="rId33"/>
    <p:sldId id="360" r:id="rId34"/>
    <p:sldId id="361" r:id="rId35"/>
    <p:sldId id="363" r:id="rId36"/>
    <p:sldId id="364" r:id="rId37"/>
    <p:sldId id="348" r:id="rId3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AC8300"/>
    <a:srgbClr val="FFC000"/>
    <a:srgbClr val="008080"/>
    <a:srgbClr val="009999"/>
    <a:srgbClr val="ED7D31"/>
    <a:srgbClr val="B09A5B"/>
    <a:srgbClr val="235B4E"/>
    <a:srgbClr val="621131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7" Type="http://schemas.openxmlformats.org/officeDocument/2006/relationships/slide" Target="../slides/slide13.xml"/><Relationship Id="rId2" Type="http://schemas.openxmlformats.org/officeDocument/2006/relationships/slide" Target="../slides/slide14.xml"/><Relationship Id="rId1" Type="http://schemas.openxmlformats.org/officeDocument/2006/relationships/slide" Target="../slides/slide9.xml"/><Relationship Id="rId6" Type="http://schemas.openxmlformats.org/officeDocument/2006/relationships/slide" Target="../slides/slide11.xml"/><Relationship Id="rId5" Type="http://schemas.openxmlformats.org/officeDocument/2006/relationships/slide" Target="../slides/slide10.xml"/><Relationship Id="rId4" Type="http://schemas.openxmlformats.org/officeDocument/2006/relationships/slide" Target="../slides/slide1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slide" Target="../slides/slide27.xml"/><Relationship Id="rId1" Type="http://schemas.openxmlformats.org/officeDocument/2006/relationships/slide" Target="../slides/slide26.xml"/><Relationship Id="rId5" Type="http://schemas.openxmlformats.org/officeDocument/2006/relationships/slide" Target="../slides/slide25.xml"/><Relationship Id="rId4" Type="http://schemas.openxmlformats.org/officeDocument/2006/relationships/slide" Target="../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CDA8B-6B76-48B1-9722-2E4B1E6DB5B7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843E4E-D5CC-4938-8F13-9FADAB71D28B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Comunicación y consulta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DFF67FC-A127-4EAA-B218-559481F72CAA}" type="parTrans" cxnId="{64760DFD-B5F8-4EB2-A6CC-C6713A1101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9E0517-E6D4-4919-A72B-C0EE30293514}" type="sibTrans" cxnId="{64760DFD-B5F8-4EB2-A6CC-C6713A1101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BE8A20-4AA0-4C5F-BB83-5398DC7D48A1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Evaluación de riesgos respecto a controles</a:t>
          </a:r>
          <a:endParaRPr lang="es-E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91FCE39-767D-49A9-B404-AD512E6C1F84}" type="parTrans" cxnId="{24766B9E-9AA0-4443-9CAB-95AAC9C48A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4E0B55-B60B-4D7F-B3F7-3A890F06EBCE}" type="sibTrans" cxnId="{24766B9E-9AA0-4443-9CAB-95AAC9C48A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68A4F6-5EB0-45C1-A2DA-DC21195DBCEB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Mapa de riesgos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A394E03-04B8-4846-BFE5-51B8E2FBDB70}" type="parTrans" cxnId="{BA0F43EB-25E1-4728-8AEA-C06D96C2118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110C45C-F4A9-4A8B-8193-8F4541FA4449}" type="sibTrans" cxnId="{BA0F43EB-25E1-4728-8AEA-C06D96C2118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0BD616-5E6D-489E-9CAB-6C74FD856BC7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Definición de estrategias y acciones de control</a:t>
          </a:r>
          <a:endParaRPr lang="es-E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808151-F8A8-43E3-A767-3821421602C4}" type="parTrans" cxnId="{6901F8CE-2AB7-4BFB-97CD-FAC3D04AB6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A53493-AEF4-4FE2-A1EB-D43ABAE21C47}" type="sibTrans" cxnId="{6901F8CE-2AB7-4BFB-97CD-FAC3D04AB6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1A852A0-B064-4324-A947-BEEEC1BCE9D1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Contexto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0DAAE586-851D-4801-9BA1-3EA998DF5637}" type="parTrans" cxnId="{28DA32A0-801F-4AEC-B8E5-88C86015AD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D28AEE-4709-4657-9ED1-2FFD4166035E}" type="sibTrans" cxnId="{28DA32A0-801F-4AEC-B8E5-88C86015AD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380A5B-BBC7-48B3-9010-528EF744549C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Evaluación de riesgos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53FE78F8-A996-4DB6-8344-38BE4CFF203A}" type="parTrans" cxnId="{F057E4C1-0747-4888-A9BB-DF0E6CF9A6C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0FB38B-0D52-4EAF-B309-FCEAB38C15A5}" type="sibTrans" cxnId="{F057E4C1-0747-4888-A9BB-DF0E6CF9A6C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201C4B2-832F-473D-B53A-6B6013BB7138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Evaluación de controles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638E2A73-A181-4076-A799-E06A4850EFA1}" type="parTrans" cxnId="{92DD597C-5669-4A75-89C2-CB5959D702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F592D77-8263-48BE-A3E7-44C8D9338B04}" type="sibTrans" cxnId="{92DD597C-5669-4A75-89C2-CB5959D702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DA0249C-EEE9-429A-A863-39E732092C85}" type="pres">
      <dgm:prSet presAssocID="{586CDA8B-6B76-48B1-9722-2E4B1E6DB5B7}" presName="Name0" presStyleCnt="0">
        <dgm:presLayoutVars>
          <dgm:dir/>
          <dgm:resizeHandles val="exact"/>
        </dgm:presLayoutVars>
      </dgm:prSet>
      <dgm:spPr/>
    </dgm:pt>
    <dgm:pt modelId="{37C60AA2-B8D6-4115-9229-0FD16596E90B}" type="pres">
      <dgm:prSet presAssocID="{586CDA8B-6B76-48B1-9722-2E4B1E6DB5B7}" presName="cycle" presStyleCnt="0"/>
      <dgm:spPr/>
    </dgm:pt>
    <dgm:pt modelId="{CBC5DCD2-2C40-463D-A081-34FCAC49C5D2}" type="pres">
      <dgm:prSet presAssocID="{C5843E4E-D5CC-4938-8F13-9FADAB71D28B}" presName="nodeFirstNode" presStyleLbl="node1" presStyleIdx="0" presStyleCnt="7">
        <dgm:presLayoutVars>
          <dgm:bulletEnabled val="1"/>
        </dgm:presLayoutVars>
      </dgm:prSet>
      <dgm:spPr/>
    </dgm:pt>
    <dgm:pt modelId="{2308A3E9-49C8-436C-9A20-8B59D2590CB9}" type="pres">
      <dgm:prSet presAssocID="{909E0517-E6D4-4919-A72B-C0EE30293514}" presName="sibTransFirstNode" presStyleLbl="bgShp" presStyleIdx="0" presStyleCnt="1"/>
      <dgm:spPr/>
    </dgm:pt>
    <dgm:pt modelId="{249521F5-F75D-44C7-BEF5-644DEC95A639}" type="pres">
      <dgm:prSet presAssocID="{E1A852A0-B064-4324-A947-BEEEC1BCE9D1}" presName="nodeFollowingNodes" presStyleLbl="node1" presStyleIdx="1" presStyleCnt="7">
        <dgm:presLayoutVars>
          <dgm:bulletEnabled val="1"/>
        </dgm:presLayoutVars>
      </dgm:prSet>
      <dgm:spPr/>
    </dgm:pt>
    <dgm:pt modelId="{0A9E912B-F9ED-4B7F-B82B-EDA0899A6C1A}" type="pres">
      <dgm:prSet presAssocID="{F4380A5B-BBC7-48B3-9010-528EF744549C}" presName="nodeFollowingNodes" presStyleLbl="node1" presStyleIdx="2" presStyleCnt="7">
        <dgm:presLayoutVars>
          <dgm:bulletEnabled val="1"/>
        </dgm:presLayoutVars>
      </dgm:prSet>
      <dgm:spPr/>
    </dgm:pt>
    <dgm:pt modelId="{BFAC894B-8DA6-4E97-8488-C3CEF96081F3}" type="pres">
      <dgm:prSet presAssocID="{1201C4B2-832F-473D-B53A-6B6013BB7138}" presName="nodeFollowingNodes" presStyleLbl="node1" presStyleIdx="3" presStyleCnt="7">
        <dgm:presLayoutVars>
          <dgm:bulletEnabled val="1"/>
        </dgm:presLayoutVars>
      </dgm:prSet>
      <dgm:spPr/>
    </dgm:pt>
    <dgm:pt modelId="{E959738F-5F47-4740-B139-9BF244BAD80C}" type="pres">
      <dgm:prSet presAssocID="{6BBE8A20-4AA0-4C5F-BB83-5398DC7D48A1}" presName="nodeFollowingNodes" presStyleLbl="node1" presStyleIdx="4" presStyleCnt="7">
        <dgm:presLayoutVars>
          <dgm:bulletEnabled val="1"/>
        </dgm:presLayoutVars>
      </dgm:prSet>
      <dgm:spPr/>
    </dgm:pt>
    <dgm:pt modelId="{7962A134-4B20-4E09-8C7D-1259C094F34D}" type="pres">
      <dgm:prSet presAssocID="{A968A4F6-5EB0-45C1-A2DA-DC21195DBCEB}" presName="nodeFollowingNodes" presStyleLbl="node1" presStyleIdx="5" presStyleCnt="7">
        <dgm:presLayoutVars>
          <dgm:bulletEnabled val="1"/>
        </dgm:presLayoutVars>
      </dgm:prSet>
      <dgm:spPr/>
    </dgm:pt>
    <dgm:pt modelId="{E764A8B0-1843-4F23-97E8-8CF3F82E6DE8}" type="pres">
      <dgm:prSet presAssocID="{260BD616-5E6D-489E-9CAB-6C74FD856BC7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EF10193F-AEA8-4BA2-84B5-00C8151594D0}" type="presOf" srcId="{586CDA8B-6B76-48B1-9722-2E4B1E6DB5B7}" destId="{1DA0249C-EEE9-429A-A863-39E732092C85}" srcOrd="0" destOrd="0" presId="urn:microsoft.com/office/officeart/2005/8/layout/cycle3"/>
    <dgm:cxn modelId="{F495E14D-90F6-4E03-B60B-5C4CF3239AB5}" type="presOf" srcId="{A968A4F6-5EB0-45C1-A2DA-DC21195DBCEB}" destId="{7962A134-4B20-4E09-8C7D-1259C094F34D}" srcOrd="0" destOrd="0" presId="urn:microsoft.com/office/officeart/2005/8/layout/cycle3"/>
    <dgm:cxn modelId="{DFDA6654-2331-48FF-A799-91BC4411CE06}" type="presOf" srcId="{260BD616-5E6D-489E-9CAB-6C74FD856BC7}" destId="{E764A8B0-1843-4F23-97E8-8CF3F82E6DE8}" srcOrd="0" destOrd="0" presId="urn:microsoft.com/office/officeart/2005/8/layout/cycle3"/>
    <dgm:cxn modelId="{92DD597C-5669-4A75-89C2-CB5959D7022D}" srcId="{586CDA8B-6B76-48B1-9722-2E4B1E6DB5B7}" destId="{1201C4B2-832F-473D-B53A-6B6013BB7138}" srcOrd="3" destOrd="0" parTransId="{638E2A73-A181-4076-A799-E06A4850EFA1}" sibTransId="{4F592D77-8263-48BE-A3E7-44C8D9338B04}"/>
    <dgm:cxn modelId="{67F98C92-1931-49D3-8413-4FB4710A4334}" type="presOf" srcId="{F4380A5B-BBC7-48B3-9010-528EF744549C}" destId="{0A9E912B-F9ED-4B7F-B82B-EDA0899A6C1A}" srcOrd="0" destOrd="0" presId="urn:microsoft.com/office/officeart/2005/8/layout/cycle3"/>
    <dgm:cxn modelId="{24766B9E-9AA0-4443-9CAB-95AAC9C48A51}" srcId="{586CDA8B-6B76-48B1-9722-2E4B1E6DB5B7}" destId="{6BBE8A20-4AA0-4C5F-BB83-5398DC7D48A1}" srcOrd="4" destOrd="0" parTransId="{791FCE39-767D-49A9-B404-AD512E6C1F84}" sibTransId="{B54E0B55-B60B-4D7F-B3F7-3A890F06EBCE}"/>
    <dgm:cxn modelId="{28DA32A0-801F-4AEC-B8E5-88C86015AD82}" srcId="{586CDA8B-6B76-48B1-9722-2E4B1E6DB5B7}" destId="{E1A852A0-B064-4324-A947-BEEEC1BCE9D1}" srcOrd="1" destOrd="0" parTransId="{0DAAE586-851D-4801-9BA1-3EA998DF5637}" sibTransId="{A5D28AEE-4709-4657-9ED1-2FFD4166035E}"/>
    <dgm:cxn modelId="{426AB8B7-7B83-47CA-9AF6-4E00DC89C03F}" type="presOf" srcId="{909E0517-E6D4-4919-A72B-C0EE30293514}" destId="{2308A3E9-49C8-436C-9A20-8B59D2590CB9}" srcOrd="0" destOrd="0" presId="urn:microsoft.com/office/officeart/2005/8/layout/cycle3"/>
    <dgm:cxn modelId="{F057E4C1-0747-4888-A9BB-DF0E6CF9A6C8}" srcId="{586CDA8B-6B76-48B1-9722-2E4B1E6DB5B7}" destId="{F4380A5B-BBC7-48B3-9010-528EF744549C}" srcOrd="2" destOrd="0" parTransId="{53FE78F8-A996-4DB6-8344-38BE4CFF203A}" sibTransId="{C10FB38B-0D52-4EAF-B309-FCEAB38C15A5}"/>
    <dgm:cxn modelId="{28F3DDC4-1185-4BB4-A1A7-5A752F62E56F}" type="presOf" srcId="{6BBE8A20-4AA0-4C5F-BB83-5398DC7D48A1}" destId="{E959738F-5F47-4740-B139-9BF244BAD80C}" srcOrd="0" destOrd="0" presId="urn:microsoft.com/office/officeart/2005/8/layout/cycle3"/>
    <dgm:cxn modelId="{6901F8CE-2AB7-4BFB-97CD-FAC3D04AB662}" srcId="{586CDA8B-6B76-48B1-9722-2E4B1E6DB5B7}" destId="{260BD616-5E6D-489E-9CAB-6C74FD856BC7}" srcOrd="6" destOrd="0" parTransId="{B3808151-F8A8-43E3-A767-3821421602C4}" sibTransId="{65A53493-AEF4-4FE2-A1EB-D43ABAE21C47}"/>
    <dgm:cxn modelId="{EFF933CF-868D-4A5B-A362-488D77A8976E}" type="presOf" srcId="{1201C4B2-832F-473D-B53A-6B6013BB7138}" destId="{BFAC894B-8DA6-4E97-8488-C3CEF96081F3}" srcOrd="0" destOrd="0" presId="urn:microsoft.com/office/officeart/2005/8/layout/cycle3"/>
    <dgm:cxn modelId="{CEA866E5-FAB5-49DB-BD4E-8AD5CA2EB82E}" type="presOf" srcId="{C5843E4E-D5CC-4938-8F13-9FADAB71D28B}" destId="{CBC5DCD2-2C40-463D-A081-34FCAC49C5D2}" srcOrd="0" destOrd="0" presId="urn:microsoft.com/office/officeart/2005/8/layout/cycle3"/>
    <dgm:cxn modelId="{BA0F43EB-25E1-4728-8AEA-C06D96C2118C}" srcId="{586CDA8B-6B76-48B1-9722-2E4B1E6DB5B7}" destId="{A968A4F6-5EB0-45C1-A2DA-DC21195DBCEB}" srcOrd="5" destOrd="0" parTransId="{0A394E03-04B8-4846-BFE5-51B8E2FBDB70}" sibTransId="{E110C45C-F4A9-4A8B-8193-8F4541FA4449}"/>
    <dgm:cxn modelId="{46B0ACEC-CA57-487E-83CB-0BE32F0CB595}" type="presOf" srcId="{E1A852A0-B064-4324-A947-BEEEC1BCE9D1}" destId="{249521F5-F75D-44C7-BEF5-644DEC95A639}" srcOrd="0" destOrd="0" presId="urn:microsoft.com/office/officeart/2005/8/layout/cycle3"/>
    <dgm:cxn modelId="{64760DFD-B5F8-4EB2-A6CC-C6713A11018E}" srcId="{586CDA8B-6B76-48B1-9722-2E4B1E6DB5B7}" destId="{C5843E4E-D5CC-4938-8F13-9FADAB71D28B}" srcOrd="0" destOrd="0" parTransId="{9DFF67FC-A127-4EAA-B218-559481F72CAA}" sibTransId="{909E0517-E6D4-4919-A72B-C0EE30293514}"/>
    <dgm:cxn modelId="{F9993D40-1DC7-430E-93B8-87BE2DEAEAE9}" type="presParOf" srcId="{1DA0249C-EEE9-429A-A863-39E732092C85}" destId="{37C60AA2-B8D6-4115-9229-0FD16596E90B}" srcOrd="0" destOrd="0" presId="urn:microsoft.com/office/officeart/2005/8/layout/cycle3"/>
    <dgm:cxn modelId="{A8ACD136-699D-401F-8CE3-14DB0930FCF6}" type="presParOf" srcId="{37C60AA2-B8D6-4115-9229-0FD16596E90B}" destId="{CBC5DCD2-2C40-463D-A081-34FCAC49C5D2}" srcOrd="0" destOrd="0" presId="urn:microsoft.com/office/officeart/2005/8/layout/cycle3"/>
    <dgm:cxn modelId="{857EE733-AAA7-42DE-AC7C-4B8E5A86EA81}" type="presParOf" srcId="{37C60AA2-B8D6-4115-9229-0FD16596E90B}" destId="{2308A3E9-49C8-436C-9A20-8B59D2590CB9}" srcOrd="1" destOrd="0" presId="urn:microsoft.com/office/officeart/2005/8/layout/cycle3"/>
    <dgm:cxn modelId="{8979B0DB-A110-43F9-9EEB-7CDB4D73899B}" type="presParOf" srcId="{37C60AA2-B8D6-4115-9229-0FD16596E90B}" destId="{249521F5-F75D-44C7-BEF5-644DEC95A639}" srcOrd="2" destOrd="0" presId="urn:microsoft.com/office/officeart/2005/8/layout/cycle3"/>
    <dgm:cxn modelId="{544F5E91-9DFA-4533-B393-134C4B8F0528}" type="presParOf" srcId="{37C60AA2-B8D6-4115-9229-0FD16596E90B}" destId="{0A9E912B-F9ED-4B7F-B82B-EDA0899A6C1A}" srcOrd="3" destOrd="0" presId="urn:microsoft.com/office/officeart/2005/8/layout/cycle3"/>
    <dgm:cxn modelId="{D9568898-15A5-4AB1-8B59-EF9F069C619E}" type="presParOf" srcId="{37C60AA2-B8D6-4115-9229-0FD16596E90B}" destId="{BFAC894B-8DA6-4E97-8488-C3CEF96081F3}" srcOrd="4" destOrd="0" presId="urn:microsoft.com/office/officeart/2005/8/layout/cycle3"/>
    <dgm:cxn modelId="{BF55B9CB-ACF4-41EF-A20A-436E2C7F237B}" type="presParOf" srcId="{37C60AA2-B8D6-4115-9229-0FD16596E90B}" destId="{E959738F-5F47-4740-B139-9BF244BAD80C}" srcOrd="5" destOrd="0" presId="urn:microsoft.com/office/officeart/2005/8/layout/cycle3"/>
    <dgm:cxn modelId="{F6EF185C-48CE-45A0-9915-72B8C38B0053}" type="presParOf" srcId="{37C60AA2-B8D6-4115-9229-0FD16596E90B}" destId="{7962A134-4B20-4E09-8C7D-1259C094F34D}" srcOrd="6" destOrd="0" presId="urn:microsoft.com/office/officeart/2005/8/layout/cycle3"/>
    <dgm:cxn modelId="{49CA1867-E516-428A-84F4-CD9B5702E535}" type="presParOf" srcId="{37C60AA2-B8D6-4115-9229-0FD16596E90B}" destId="{E764A8B0-1843-4F23-97E8-8CF3F82E6DE8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9FD59D-47B7-4BF6-BC12-86D5D41AECC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8142922-0802-4062-8ACF-97769094A6BD}">
      <dgm:prSet phldrT="[Texto]" custT="1"/>
      <dgm:spPr/>
      <dgm:t>
        <a:bodyPr/>
        <a:lstStyle/>
        <a:p>
          <a:r>
            <a:rPr lang="es-MX" sz="1000" dirty="0"/>
            <a:t>Constituir</a:t>
          </a:r>
        </a:p>
        <a:p>
          <a:r>
            <a:rPr lang="es-MX" sz="1500" b="1" dirty="0"/>
            <a:t>Grupo de Trabajo</a:t>
          </a:r>
        </a:p>
      </dgm:t>
    </dgm:pt>
    <dgm:pt modelId="{5D618D2B-BAD4-4779-A88A-7093BC0247C8}" type="parTrans" cxnId="{8A2CFCD0-BA57-48B3-8940-7EDC36708EFC}">
      <dgm:prSet/>
      <dgm:spPr/>
      <dgm:t>
        <a:bodyPr/>
        <a:lstStyle/>
        <a:p>
          <a:endParaRPr lang="es-MX"/>
        </a:p>
      </dgm:t>
    </dgm:pt>
    <dgm:pt modelId="{D8A3F4F2-9610-4519-99F7-5CEA148A7D21}" type="sibTrans" cxnId="{8A2CFCD0-BA57-48B3-8940-7EDC36708EFC}">
      <dgm:prSet/>
      <dgm:spPr/>
      <dgm:t>
        <a:bodyPr/>
        <a:lstStyle/>
        <a:p>
          <a:endParaRPr lang="es-MX"/>
        </a:p>
      </dgm:t>
    </dgm:pt>
    <dgm:pt modelId="{26D3DA02-20BF-4CE2-BFB0-33CD09DF6DB8}">
      <dgm:prSet phldrT="[Texto]" custT="1"/>
      <dgm:spPr/>
      <dgm:t>
        <a:bodyPr/>
        <a:lstStyle/>
        <a:p>
          <a:r>
            <a:rPr lang="es-MX" sz="1400" dirty="0"/>
            <a:t>Comprensión de las metas y procesos</a:t>
          </a:r>
        </a:p>
      </dgm:t>
    </dgm:pt>
    <dgm:pt modelId="{52584BB7-F8E6-493D-9FE1-64B11E9113E0}" type="parTrans" cxnId="{C137CF00-220D-4619-ACCE-3292A7844502}">
      <dgm:prSet/>
      <dgm:spPr/>
      <dgm:t>
        <a:bodyPr/>
        <a:lstStyle/>
        <a:p>
          <a:endParaRPr lang="es-MX"/>
        </a:p>
      </dgm:t>
    </dgm:pt>
    <dgm:pt modelId="{4E8B8F94-3B48-4172-B4D5-BF19112F89E2}" type="sibTrans" cxnId="{C137CF00-220D-4619-ACCE-3292A7844502}">
      <dgm:prSet/>
      <dgm:spPr/>
      <dgm:t>
        <a:bodyPr/>
        <a:lstStyle/>
        <a:p>
          <a:endParaRPr lang="es-MX"/>
        </a:p>
      </dgm:t>
    </dgm:pt>
    <dgm:pt modelId="{4C3CA5AC-92DB-44E9-BDC7-C2D9E1AFA928}">
      <dgm:prSet phldrT="[Texto]" custT="1"/>
      <dgm:spPr/>
      <dgm:t>
        <a:bodyPr/>
        <a:lstStyle/>
        <a:p>
          <a:r>
            <a:rPr lang="es-MX" sz="1400" dirty="0"/>
            <a:t>Identificación correcta de riesgos</a:t>
          </a:r>
        </a:p>
      </dgm:t>
    </dgm:pt>
    <dgm:pt modelId="{E072F157-DFFC-4035-AD0D-E89BC91E5950}" type="parTrans" cxnId="{BF85514C-F371-492B-A5CA-4C32D39C33EA}">
      <dgm:prSet/>
      <dgm:spPr/>
      <dgm:t>
        <a:bodyPr/>
        <a:lstStyle/>
        <a:p>
          <a:endParaRPr lang="es-MX"/>
        </a:p>
      </dgm:t>
    </dgm:pt>
    <dgm:pt modelId="{4D1807C9-32B1-4D66-B081-8AB66287C3B6}" type="sibTrans" cxnId="{BF85514C-F371-492B-A5CA-4C32D39C33EA}">
      <dgm:prSet/>
      <dgm:spPr/>
      <dgm:t>
        <a:bodyPr/>
        <a:lstStyle/>
        <a:p>
          <a:endParaRPr lang="es-MX"/>
        </a:p>
      </dgm:t>
    </dgm:pt>
    <dgm:pt modelId="{41ADA71A-6623-4441-97AF-E070372AC136}" type="pres">
      <dgm:prSet presAssocID="{1D9FD59D-47B7-4BF6-BC12-86D5D41AECC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DA3C08-855C-42B3-8219-BC0FAD02147C}" type="pres">
      <dgm:prSet presAssocID="{38142922-0802-4062-8ACF-97769094A6BD}" presName="hierRoot1" presStyleCnt="0">
        <dgm:presLayoutVars>
          <dgm:hierBranch val="init"/>
        </dgm:presLayoutVars>
      </dgm:prSet>
      <dgm:spPr/>
    </dgm:pt>
    <dgm:pt modelId="{42E80898-A44E-415D-BE58-108F46A5A994}" type="pres">
      <dgm:prSet presAssocID="{38142922-0802-4062-8ACF-97769094A6BD}" presName="rootComposite1" presStyleCnt="0"/>
      <dgm:spPr/>
    </dgm:pt>
    <dgm:pt modelId="{C6B7E116-B80B-41AC-B14F-4764354E7A70}" type="pres">
      <dgm:prSet presAssocID="{38142922-0802-4062-8ACF-97769094A6BD}" presName="rootText1" presStyleLbl="alignAcc1" presStyleIdx="0" presStyleCnt="0">
        <dgm:presLayoutVars>
          <dgm:chPref val="3"/>
        </dgm:presLayoutVars>
      </dgm:prSet>
      <dgm:spPr/>
    </dgm:pt>
    <dgm:pt modelId="{88095D5B-9E5E-44FE-B032-825AD06DF063}" type="pres">
      <dgm:prSet presAssocID="{38142922-0802-4062-8ACF-97769094A6BD}" presName="topArc1" presStyleLbl="parChTrans1D1" presStyleIdx="0" presStyleCnt="6"/>
      <dgm:spPr/>
    </dgm:pt>
    <dgm:pt modelId="{80CDCAFB-87BA-4D41-9F85-89B8DC5DC9EB}" type="pres">
      <dgm:prSet presAssocID="{38142922-0802-4062-8ACF-97769094A6BD}" presName="bottomArc1" presStyleLbl="parChTrans1D1" presStyleIdx="1" presStyleCnt="6"/>
      <dgm:spPr/>
    </dgm:pt>
    <dgm:pt modelId="{4C3AE3B8-8D21-42CD-BBF9-84FC69CDD716}" type="pres">
      <dgm:prSet presAssocID="{38142922-0802-4062-8ACF-97769094A6BD}" presName="topConnNode1" presStyleLbl="node1" presStyleIdx="0" presStyleCnt="0"/>
      <dgm:spPr/>
    </dgm:pt>
    <dgm:pt modelId="{8FA1BAA3-907E-41D9-9081-A2186A51AEED}" type="pres">
      <dgm:prSet presAssocID="{38142922-0802-4062-8ACF-97769094A6BD}" presName="hierChild2" presStyleCnt="0"/>
      <dgm:spPr/>
    </dgm:pt>
    <dgm:pt modelId="{3065090D-F976-4505-8462-2AE57118AF12}" type="pres">
      <dgm:prSet presAssocID="{52584BB7-F8E6-493D-9FE1-64B11E9113E0}" presName="Name28" presStyleLbl="parChTrans1D2" presStyleIdx="0" presStyleCnt="2"/>
      <dgm:spPr/>
    </dgm:pt>
    <dgm:pt modelId="{73E678AC-1B5D-43D9-8F70-3620B2BD028F}" type="pres">
      <dgm:prSet presAssocID="{26D3DA02-20BF-4CE2-BFB0-33CD09DF6DB8}" presName="hierRoot2" presStyleCnt="0">
        <dgm:presLayoutVars>
          <dgm:hierBranch val="init"/>
        </dgm:presLayoutVars>
      </dgm:prSet>
      <dgm:spPr/>
    </dgm:pt>
    <dgm:pt modelId="{E56584ED-64AE-4942-BC3D-FC922C8498F3}" type="pres">
      <dgm:prSet presAssocID="{26D3DA02-20BF-4CE2-BFB0-33CD09DF6DB8}" presName="rootComposite2" presStyleCnt="0"/>
      <dgm:spPr/>
    </dgm:pt>
    <dgm:pt modelId="{162829D0-9CF7-4A37-99C0-D9D8ACF55486}" type="pres">
      <dgm:prSet presAssocID="{26D3DA02-20BF-4CE2-BFB0-33CD09DF6DB8}" presName="rootText2" presStyleLbl="alignAcc1" presStyleIdx="0" presStyleCnt="0">
        <dgm:presLayoutVars>
          <dgm:chPref val="3"/>
        </dgm:presLayoutVars>
      </dgm:prSet>
      <dgm:spPr/>
    </dgm:pt>
    <dgm:pt modelId="{AD09ADE9-3FE7-464D-9452-F58F74B79259}" type="pres">
      <dgm:prSet presAssocID="{26D3DA02-20BF-4CE2-BFB0-33CD09DF6DB8}" presName="topArc2" presStyleLbl="parChTrans1D1" presStyleIdx="2" presStyleCnt="6"/>
      <dgm:spPr/>
    </dgm:pt>
    <dgm:pt modelId="{289A4571-7ABD-40F1-8E3B-D976B896737C}" type="pres">
      <dgm:prSet presAssocID="{26D3DA02-20BF-4CE2-BFB0-33CD09DF6DB8}" presName="bottomArc2" presStyleLbl="parChTrans1D1" presStyleIdx="3" presStyleCnt="6"/>
      <dgm:spPr/>
    </dgm:pt>
    <dgm:pt modelId="{590BA278-ED98-479F-841D-512875C096BB}" type="pres">
      <dgm:prSet presAssocID="{26D3DA02-20BF-4CE2-BFB0-33CD09DF6DB8}" presName="topConnNode2" presStyleLbl="node2" presStyleIdx="0" presStyleCnt="0"/>
      <dgm:spPr/>
    </dgm:pt>
    <dgm:pt modelId="{444C5BC1-15D6-4307-AE48-EFE936E80A5D}" type="pres">
      <dgm:prSet presAssocID="{26D3DA02-20BF-4CE2-BFB0-33CD09DF6DB8}" presName="hierChild4" presStyleCnt="0"/>
      <dgm:spPr/>
    </dgm:pt>
    <dgm:pt modelId="{FD1EF301-8180-499B-98E5-F62380DF4D3E}" type="pres">
      <dgm:prSet presAssocID="{26D3DA02-20BF-4CE2-BFB0-33CD09DF6DB8}" presName="hierChild5" presStyleCnt="0"/>
      <dgm:spPr/>
    </dgm:pt>
    <dgm:pt modelId="{8F1627EF-4EF2-4A8A-8C07-D0016BC7233B}" type="pres">
      <dgm:prSet presAssocID="{E072F157-DFFC-4035-AD0D-E89BC91E5950}" presName="Name28" presStyleLbl="parChTrans1D2" presStyleIdx="1" presStyleCnt="2"/>
      <dgm:spPr/>
    </dgm:pt>
    <dgm:pt modelId="{D976D8F5-A2D0-4A96-99E5-581AA495BE0A}" type="pres">
      <dgm:prSet presAssocID="{4C3CA5AC-92DB-44E9-BDC7-C2D9E1AFA928}" presName="hierRoot2" presStyleCnt="0">
        <dgm:presLayoutVars>
          <dgm:hierBranch val="init"/>
        </dgm:presLayoutVars>
      </dgm:prSet>
      <dgm:spPr/>
    </dgm:pt>
    <dgm:pt modelId="{2292959A-8E34-4F74-BFA8-CE6D4CD5749C}" type="pres">
      <dgm:prSet presAssocID="{4C3CA5AC-92DB-44E9-BDC7-C2D9E1AFA928}" presName="rootComposite2" presStyleCnt="0"/>
      <dgm:spPr/>
    </dgm:pt>
    <dgm:pt modelId="{53A4C9E9-992A-4600-92BC-7FE4FB65FBEF}" type="pres">
      <dgm:prSet presAssocID="{4C3CA5AC-92DB-44E9-BDC7-C2D9E1AFA928}" presName="rootText2" presStyleLbl="alignAcc1" presStyleIdx="0" presStyleCnt="0">
        <dgm:presLayoutVars>
          <dgm:chPref val="3"/>
        </dgm:presLayoutVars>
      </dgm:prSet>
      <dgm:spPr/>
    </dgm:pt>
    <dgm:pt modelId="{FD8B2402-3E1F-448F-ABC2-79B577187F87}" type="pres">
      <dgm:prSet presAssocID="{4C3CA5AC-92DB-44E9-BDC7-C2D9E1AFA928}" presName="topArc2" presStyleLbl="parChTrans1D1" presStyleIdx="4" presStyleCnt="6"/>
      <dgm:spPr/>
    </dgm:pt>
    <dgm:pt modelId="{DC00ACD9-2CA9-42ED-9C7C-99E1D201DEFA}" type="pres">
      <dgm:prSet presAssocID="{4C3CA5AC-92DB-44E9-BDC7-C2D9E1AFA928}" presName="bottomArc2" presStyleLbl="parChTrans1D1" presStyleIdx="5" presStyleCnt="6"/>
      <dgm:spPr/>
    </dgm:pt>
    <dgm:pt modelId="{A7F58651-0474-4A4F-BEC4-9204FBA5116E}" type="pres">
      <dgm:prSet presAssocID="{4C3CA5AC-92DB-44E9-BDC7-C2D9E1AFA928}" presName="topConnNode2" presStyleLbl="node2" presStyleIdx="0" presStyleCnt="0"/>
      <dgm:spPr/>
    </dgm:pt>
    <dgm:pt modelId="{35E0F9AF-F09A-40FE-BCA7-243A65E8161D}" type="pres">
      <dgm:prSet presAssocID="{4C3CA5AC-92DB-44E9-BDC7-C2D9E1AFA928}" presName="hierChild4" presStyleCnt="0"/>
      <dgm:spPr/>
    </dgm:pt>
    <dgm:pt modelId="{1284E7E3-97B5-427B-8BED-9D469F4D9230}" type="pres">
      <dgm:prSet presAssocID="{4C3CA5AC-92DB-44E9-BDC7-C2D9E1AFA928}" presName="hierChild5" presStyleCnt="0"/>
      <dgm:spPr/>
    </dgm:pt>
    <dgm:pt modelId="{4DEAAADA-3FE2-4176-A427-A2AD7CAEB479}" type="pres">
      <dgm:prSet presAssocID="{38142922-0802-4062-8ACF-97769094A6BD}" presName="hierChild3" presStyleCnt="0"/>
      <dgm:spPr/>
    </dgm:pt>
  </dgm:ptLst>
  <dgm:cxnLst>
    <dgm:cxn modelId="{C137CF00-220D-4619-ACCE-3292A7844502}" srcId="{38142922-0802-4062-8ACF-97769094A6BD}" destId="{26D3DA02-20BF-4CE2-BFB0-33CD09DF6DB8}" srcOrd="0" destOrd="0" parTransId="{52584BB7-F8E6-493D-9FE1-64B11E9113E0}" sibTransId="{4E8B8F94-3B48-4172-B4D5-BF19112F89E2}"/>
    <dgm:cxn modelId="{45C45D1E-3243-4F28-B91E-52ACFA8170BE}" type="presOf" srcId="{4C3CA5AC-92DB-44E9-BDC7-C2D9E1AFA928}" destId="{A7F58651-0474-4A4F-BEC4-9204FBA5116E}" srcOrd="1" destOrd="0" presId="urn:microsoft.com/office/officeart/2008/layout/HalfCircleOrganizationChart"/>
    <dgm:cxn modelId="{E1954835-FFF7-4D75-9FC8-A03E7A68EB47}" type="presOf" srcId="{38142922-0802-4062-8ACF-97769094A6BD}" destId="{C6B7E116-B80B-41AC-B14F-4764354E7A70}" srcOrd="0" destOrd="0" presId="urn:microsoft.com/office/officeart/2008/layout/HalfCircleOrganizationChart"/>
    <dgm:cxn modelId="{35C8AC37-4975-41C4-AB4A-99AC87201778}" type="presOf" srcId="{26D3DA02-20BF-4CE2-BFB0-33CD09DF6DB8}" destId="{590BA278-ED98-479F-841D-512875C096BB}" srcOrd="1" destOrd="0" presId="urn:microsoft.com/office/officeart/2008/layout/HalfCircleOrganizationChart"/>
    <dgm:cxn modelId="{2E02E465-E43B-446E-A142-79F8180BCCC6}" type="presOf" srcId="{1D9FD59D-47B7-4BF6-BC12-86D5D41AECC5}" destId="{41ADA71A-6623-4441-97AF-E070372AC136}" srcOrd="0" destOrd="0" presId="urn:microsoft.com/office/officeart/2008/layout/HalfCircleOrganizationChart"/>
    <dgm:cxn modelId="{1AE35C49-48AA-4C47-826C-06AE13A0CF0F}" type="presOf" srcId="{52584BB7-F8E6-493D-9FE1-64B11E9113E0}" destId="{3065090D-F976-4505-8462-2AE57118AF12}" srcOrd="0" destOrd="0" presId="urn:microsoft.com/office/officeart/2008/layout/HalfCircleOrganizationChart"/>
    <dgm:cxn modelId="{BF85514C-F371-492B-A5CA-4C32D39C33EA}" srcId="{38142922-0802-4062-8ACF-97769094A6BD}" destId="{4C3CA5AC-92DB-44E9-BDC7-C2D9E1AFA928}" srcOrd="1" destOrd="0" parTransId="{E072F157-DFFC-4035-AD0D-E89BC91E5950}" sibTransId="{4D1807C9-32B1-4D66-B081-8AB66287C3B6}"/>
    <dgm:cxn modelId="{1AB74351-B180-4701-9C26-9CD91A2C0EA3}" type="presOf" srcId="{38142922-0802-4062-8ACF-97769094A6BD}" destId="{4C3AE3B8-8D21-42CD-BBF9-84FC69CDD716}" srcOrd="1" destOrd="0" presId="urn:microsoft.com/office/officeart/2008/layout/HalfCircleOrganizationChart"/>
    <dgm:cxn modelId="{568CBCBF-85F8-424A-85CD-09815EE7E0EF}" type="presOf" srcId="{26D3DA02-20BF-4CE2-BFB0-33CD09DF6DB8}" destId="{162829D0-9CF7-4A37-99C0-D9D8ACF55486}" srcOrd="0" destOrd="0" presId="urn:microsoft.com/office/officeart/2008/layout/HalfCircleOrganizationChart"/>
    <dgm:cxn modelId="{6778E4C1-95C9-43C1-B402-D554615B4343}" type="presOf" srcId="{E072F157-DFFC-4035-AD0D-E89BC91E5950}" destId="{8F1627EF-4EF2-4A8A-8C07-D0016BC7233B}" srcOrd="0" destOrd="0" presId="urn:microsoft.com/office/officeart/2008/layout/HalfCircleOrganizationChart"/>
    <dgm:cxn modelId="{8A2CFCD0-BA57-48B3-8940-7EDC36708EFC}" srcId="{1D9FD59D-47B7-4BF6-BC12-86D5D41AECC5}" destId="{38142922-0802-4062-8ACF-97769094A6BD}" srcOrd="0" destOrd="0" parTransId="{5D618D2B-BAD4-4779-A88A-7093BC0247C8}" sibTransId="{D8A3F4F2-9610-4519-99F7-5CEA148A7D21}"/>
    <dgm:cxn modelId="{1551EDD5-4581-4D11-A297-936E4AF90087}" type="presOf" srcId="{4C3CA5AC-92DB-44E9-BDC7-C2D9E1AFA928}" destId="{53A4C9E9-992A-4600-92BC-7FE4FB65FBEF}" srcOrd="0" destOrd="0" presId="urn:microsoft.com/office/officeart/2008/layout/HalfCircleOrganizationChart"/>
    <dgm:cxn modelId="{A3FD7841-81A8-44E0-AD29-EA86703670B9}" type="presParOf" srcId="{41ADA71A-6623-4441-97AF-E070372AC136}" destId="{2CDA3C08-855C-42B3-8219-BC0FAD02147C}" srcOrd="0" destOrd="0" presId="urn:microsoft.com/office/officeart/2008/layout/HalfCircleOrganizationChart"/>
    <dgm:cxn modelId="{F459D962-B3FE-481E-8D12-05F6FEE33545}" type="presParOf" srcId="{2CDA3C08-855C-42B3-8219-BC0FAD02147C}" destId="{42E80898-A44E-415D-BE58-108F46A5A994}" srcOrd="0" destOrd="0" presId="urn:microsoft.com/office/officeart/2008/layout/HalfCircleOrganizationChart"/>
    <dgm:cxn modelId="{F4D2DC43-666F-42DC-B372-9819D7BAEC66}" type="presParOf" srcId="{42E80898-A44E-415D-BE58-108F46A5A994}" destId="{C6B7E116-B80B-41AC-B14F-4764354E7A70}" srcOrd="0" destOrd="0" presId="urn:microsoft.com/office/officeart/2008/layout/HalfCircleOrganizationChart"/>
    <dgm:cxn modelId="{1A1BB6DF-9DF7-45C5-93F0-9B791683BE94}" type="presParOf" srcId="{42E80898-A44E-415D-BE58-108F46A5A994}" destId="{88095D5B-9E5E-44FE-B032-825AD06DF063}" srcOrd="1" destOrd="0" presId="urn:microsoft.com/office/officeart/2008/layout/HalfCircleOrganizationChart"/>
    <dgm:cxn modelId="{9D13CAAA-B14B-49B6-A5D3-CE5D2AD8F18A}" type="presParOf" srcId="{42E80898-A44E-415D-BE58-108F46A5A994}" destId="{80CDCAFB-87BA-4D41-9F85-89B8DC5DC9EB}" srcOrd="2" destOrd="0" presId="urn:microsoft.com/office/officeart/2008/layout/HalfCircleOrganizationChart"/>
    <dgm:cxn modelId="{CEA8E1A2-245D-4B95-9BC7-56FD72CEF9B4}" type="presParOf" srcId="{42E80898-A44E-415D-BE58-108F46A5A994}" destId="{4C3AE3B8-8D21-42CD-BBF9-84FC69CDD716}" srcOrd="3" destOrd="0" presId="urn:microsoft.com/office/officeart/2008/layout/HalfCircleOrganizationChart"/>
    <dgm:cxn modelId="{8EF51CE3-EEC3-4A34-B862-D47D4368FFAF}" type="presParOf" srcId="{2CDA3C08-855C-42B3-8219-BC0FAD02147C}" destId="{8FA1BAA3-907E-41D9-9081-A2186A51AEED}" srcOrd="1" destOrd="0" presId="urn:microsoft.com/office/officeart/2008/layout/HalfCircleOrganizationChart"/>
    <dgm:cxn modelId="{EB0B43E2-4D8C-4782-A116-34A8F90EAE22}" type="presParOf" srcId="{8FA1BAA3-907E-41D9-9081-A2186A51AEED}" destId="{3065090D-F976-4505-8462-2AE57118AF12}" srcOrd="0" destOrd="0" presId="urn:microsoft.com/office/officeart/2008/layout/HalfCircleOrganizationChart"/>
    <dgm:cxn modelId="{2E80E1F6-4E1E-4563-BA3D-93962081A12F}" type="presParOf" srcId="{8FA1BAA3-907E-41D9-9081-A2186A51AEED}" destId="{73E678AC-1B5D-43D9-8F70-3620B2BD028F}" srcOrd="1" destOrd="0" presId="urn:microsoft.com/office/officeart/2008/layout/HalfCircleOrganizationChart"/>
    <dgm:cxn modelId="{A305D05F-9902-4E2F-9CB9-C4BF209611A5}" type="presParOf" srcId="{73E678AC-1B5D-43D9-8F70-3620B2BD028F}" destId="{E56584ED-64AE-4942-BC3D-FC922C8498F3}" srcOrd="0" destOrd="0" presId="urn:microsoft.com/office/officeart/2008/layout/HalfCircleOrganizationChart"/>
    <dgm:cxn modelId="{F5DEDAFB-9388-4660-9795-92728F7EB12D}" type="presParOf" srcId="{E56584ED-64AE-4942-BC3D-FC922C8498F3}" destId="{162829D0-9CF7-4A37-99C0-D9D8ACF55486}" srcOrd="0" destOrd="0" presId="urn:microsoft.com/office/officeart/2008/layout/HalfCircleOrganizationChart"/>
    <dgm:cxn modelId="{111E030A-D67C-4936-AB8D-2572DBAE1A67}" type="presParOf" srcId="{E56584ED-64AE-4942-BC3D-FC922C8498F3}" destId="{AD09ADE9-3FE7-464D-9452-F58F74B79259}" srcOrd="1" destOrd="0" presId="urn:microsoft.com/office/officeart/2008/layout/HalfCircleOrganizationChart"/>
    <dgm:cxn modelId="{F9D1D611-703E-4876-9156-CD8A23B16EB3}" type="presParOf" srcId="{E56584ED-64AE-4942-BC3D-FC922C8498F3}" destId="{289A4571-7ABD-40F1-8E3B-D976B896737C}" srcOrd="2" destOrd="0" presId="urn:microsoft.com/office/officeart/2008/layout/HalfCircleOrganizationChart"/>
    <dgm:cxn modelId="{6EC12254-AFB3-4AAF-BFFA-BADBA8CF90B9}" type="presParOf" srcId="{E56584ED-64AE-4942-BC3D-FC922C8498F3}" destId="{590BA278-ED98-479F-841D-512875C096BB}" srcOrd="3" destOrd="0" presId="urn:microsoft.com/office/officeart/2008/layout/HalfCircleOrganizationChart"/>
    <dgm:cxn modelId="{BA0A477C-8440-40F6-82D5-CEA218262D44}" type="presParOf" srcId="{73E678AC-1B5D-43D9-8F70-3620B2BD028F}" destId="{444C5BC1-15D6-4307-AE48-EFE936E80A5D}" srcOrd="1" destOrd="0" presId="urn:microsoft.com/office/officeart/2008/layout/HalfCircleOrganizationChart"/>
    <dgm:cxn modelId="{4A21A669-7D04-4ABD-A53D-99B50D00F248}" type="presParOf" srcId="{73E678AC-1B5D-43D9-8F70-3620B2BD028F}" destId="{FD1EF301-8180-499B-98E5-F62380DF4D3E}" srcOrd="2" destOrd="0" presId="urn:microsoft.com/office/officeart/2008/layout/HalfCircleOrganizationChart"/>
    <dgm:cxn modelId="{6B593635-6FC0-4C0A-9FA1-F549FE8B743F}" type="presParOf" srcId="{8FA1BAA3-907E-41D9-9081-A2186A51AEED}" destId="{8F1627EF-4EF2-4A8A-8C07-D0016BC7233B}" srcOrd="2" destOrd="0" presId="urn:microsoft.com/office/officeart/2008/layout/HalfCircleOrganizationChart"/>
    <dgm:cxn modelId="{7BFD67C1-04DB-4293-906A-0F0FF3E0CE3E}" type="presParOf" srcId="{8FA1BAA3-907E-41D9-9081-A2186A51AEED}" destId="{D976D8F5-A2D0-4A96-99E5-581AA495BE0A}" srcOrd="3" destOrd="0" presId="urn:microsoft.com/office/officeart/2008/layout/HalfCircleOrganizationChart"/>
    <dgm:cxn modelId="{D510F38F-8811-495D-ACAE-E203225648AA}" type="presParOf" srcId="{D976D8F5-A2D0-4A96-99E5-581AA495BE0A}" destId="{2292959A-8E34-4F74-BFA8-CE6D4CD5749C}" srcOrd="0" destOrd="0" presId="urn:microsoft.com/office/officeart/2008/layout/HalfCircleOrganizationChart"/>
    <dgm:cxn modelId="{96208423-20DC-4E32-8E2C-B1DCDDE525D9}" type="presParOf" srcId="{2292959A-8E34-4F74-BFA8-CE6D4CD5749C}" destId="{53A4C9E9-992A-4600-92BC-7FE4FB65FBEF}" srcOrd="0" destOrd="0" presId="urn:microsoft.com/office/officeart/2008/layout/HalfCircleOrganizationChart"/>
    <dgm:cxn modelId="{80637AB5-FDCC-4F47-BA3B-5D3DB5104F34}" type="presParOf" srcId="{2292959A-8E34-4F74-BFA8-CE6D4CD5749C}" destId="{FD8B2402-3E1F-448F-ABC2-79B577187F87}" srcOrd="1" destOrd="0" presId="urn:microsoft.com/office/officeart/2008/layout/HalfCircleOrganizationChart"/>
    <dgm:cxn modelId="{787C1B94-652B-44BA-AC43-402A79A62F2F}" type="presParOf" srcId="{2292959A-8E34-4F74-BFA8-CE6D4CD5749C}" destId="{DC00ACD9-2CA9-42ED-9C7C-99E1D201DEFA}" srcOrd="2" destOrd="0" presId="urn:microsoft.com/office/officeart/2008/layout/HalfCircleOrganizationChart"/>
    <dgm:cxn modelId="{4C8B583D-6B73-40FE-BA61-FE5C1FB3C1DC}" type="presParOf" srcId="{2292959A-8E34-4F74-BFA8-CE6D4CD5749C}" destId="{A7F58651-0474-4A4F-BEC4-9204FBA5116E}" srcOrd="3" destOrd="0" presId="urn:microsoft.com/office/officeart/2008/layout/HalfCircleOrganizationChart"/>
    <dgm:cxn modelId="{36AFE752-B160-4426-9065-FB610B6D402E}" type="presParOf" srcId="{D976D8F5-A2D0-4A96-99E5-581AA495BE0A}" destId="{35E0F9AF-F09A-40FE-BCA7-243A65E8161D}" srcOrd="1" destOrd="0" presId="urn:microsoft.com/office/officeart/2008/layout/HalfCircleOrganizationChart"/>
    <dgm:cxn modelId="{232E1B4F-8C1E-4688-BB13-A47F9CFA92C9}" type="presParOf" srcId="{D976D8F5-A2D0-4A96-99E5-581AA495BE0A}" destId="{1284E7E3-97B5-427B-8BED-9D469F4D9230}" srcOrd="2" destOrd="0" presId="urn:microsoft.com/office/officeart/2008/layout/HalfCircleOrganizationChart"/>
    <dgm:cxn modelId="{9AA50A9F-279B-474D-A5CC-750498EE4F74}" type="presParOf" srcId="{2CDA3C08-855C-42B3-8219-BC0FAD02147C}" destId="{4DEAAADA-3FE2-4176-A427-A2AD7CAEB47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54296A-6294-4540-90FF-80140A3C80FD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8EBCDF5-161F-4AF6-BCCF-BDF7F11E969D}">
      <dgm:prSet phldrT="[Texto]"/>
      <dgm:spPr/>
      <dgm:t>
        <a:bodyPr/>
        <a:lstStyle/>
        <a:p>
          <a:r>
            <a:rPr lang="es-ES" b="1" dirty="0"/>
            <a:t>2. Administración de riesgos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1848A42-3D13-478B-B9B3-85AF3CB332B6}" type="parTrans" cxnId="{F78CA65A-2FC3-453D-B1EF-9A9EBFE8D804}">
      <dgm:prSet/>
      <dgm:spPr/>
      <dgm:t>
        <a:bodyPr/>
        <a:lstStyle/>
        <a:p>
          <a:endParaRPr lang="es-ES"/>
        </a:p>
      </dgm:t>
    </dgm:pt>
    <dgm:pt modelId="{16F01420-D481-4EAA-A368-E7337D00364B}" type="sibTrans" cxnId="{F78CA65A-2FC3-453D-B1EF-9A9EBFE8D804}">
      <dgm:prSet/>
      <dgm:spPr/>
      <dgm:t>
        <a:bodyPr/>
        <a:lstStyle/>
        <a:p>
          <a:endParaRPr lang="es-ES"/>
        </a:p>
      </dgm:t>
    </dgm:pt>
    <dgm:pt modelId="{50F99C37-BF05-444C-B1E1-6F9DF74B833B}">
      <dgm:prSet phldrT="[Texto]"/>
      <dgm:spPr/>
      <dgm:t>
        <a:bodyPr/>
        <a:lstStyle/>
        <a:p>
          <a:r>
            <a:rPr lang="es-ES" b="1" dirty="0"/>
            <a:t>3. Actividades de control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07031FA-1FAA-4197-BFFB-0E7ADEE34BED}" type="parTrans" cxnId="{5C2F82D4-553E-49C0-878C-005B19375B8A}">
      <dgm:prSet/>
      <dgm:spPr/>
      <dgm:t>
        <a:bodyPr/>
        <a:lstStyle/>
        <a:p>
          <a:endParaRPr lang="es-ES"/>
        </a:p>
      </dgm:t>
    </dgm:pt>
    <dgm:pt modelId="{FD4B7D7C-5C19-4030-8F02-996E3AF52EC2}" type="sibTrans" cxnId="{5C2F82D4-553E-49C0-878C-005B19375B8A}">
      <dgm:prSet/>
      <dgm:spPr/>
      <dgm:t>
        <a:bodyPr/>
        <a:lstStyle/>
        <a:p>
          <a:endParaRPr lang="es-ES"/>
        </a:p>
      </dgm:t>
    </dgm:pt>
    <dgm:pt modelId="{09E3789E-5B7D-4A78-90EB-9E789485BF8B}">
      <dgm:prSet phldrT="[Texto]"/>
      <dgm:spPr/>
      <dgm:t>
        <a:bodyPr/>
        <a:lstStyle/>
        <a:p>
          <a:r>
            <a:rPr lang="es-ES" b="1" dirty="0"/>
            <a:t>4. Información y comunicación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23C049F5-8F58-430E-B2AE-A51B7D0875A2}" type="parTrans" cxnId="{199C25FD-0A18-4EB5-A71A-A17F13E269BF}">
      <dgm:prSet/>
      <dgm:spPr/>
      <dgm:t>
        <a:bodyPr/>
        <a:lstStyle/>
        <a:p>
          <a:endParaRPr lang="es-ES"/>
        </a:p>
      </dgm:t>
    </dgm:pt>
    <dgm:pt modelId="{CC349769-124D-47F9-8C72-C942A0C24E36}" type="sibTrans" cxnId="{199C25FD-0A18-4EB5-A71A-A17F13E269BF}">
      <dgm:prSet/>
      <dgm:spPr/>
      <dgm:t>
        <a:bodyPr/>
        <a:lstStyle/>
        <a:p>
          <a:endParaRPr lang="es-ES"/>
        </a:p>
      </dgm:t>
    </dgm:pt>
    <dgm:pt modelId="{A22EE12A-0F9D-424A-A2D5-4C8720520032}">
      <dgm:prSet phldrT="[Texto]"/>
      <dgm:spPr/>
      <dgm:t>
        <a:bodyPr/>
        <a:lstStyle/>
        <a:p>
          <a:r>
            <a:rPr lang="es-ES" b="1" dirty="0"/>
            <a:t>5. Supervisión y mejora continua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937D61E6-5E6F-47FB-A040-AEB59691B69F}" type="parTrans" cxnId="{40DCD9B7-62C9-47D4-BF06-A7A42493D0A0}">
      <dgm:prSet/>
      <dgm:spPr/>
      <dgm:t>
        <a:bodyPr/>
        <a:lstStyle/>
        <a:p>
          <a:endParaRPr lang="es-ES"/>
        </a:p>
      </dgm:t>
    </dgm:pt>
    <dgm:pt modelId="{AF169E94-8986-4924-AD69-1993B879F5FF}" type="sibTrans" cxnId="{40DCD9B7-62C9-47D4-BF06-A7A42493D0A0}">
      <dgm:prSet/>
      <dgm:spPr/>
      <dgm:t>
        <a:bodyPr/>
        <a:lstStyle/>
        <a:p>
          <a:endParaRPr lang="es-ES"/>
        </a:p>
      </dgm:t>
    </dgm:pt>
    <dgm:pt modelId="{1CF9969C-3438-458D-A2DF-96D8409BE86B}">
      <dgm:prSet phldrT="[Texto]"/>
      <dgm:spPr/>
      <dgm:t>
        <a:bodyPr/>
        <a:lstStyle/>
        <a:p>
          <a:r>
            <a:rPr lang="es-ES" b="1" dirty="0"/>
            <a:t>1. Ambiente de control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C0ADE093-3CFB-460D-9B80-02014C0D81F3}" type="sibTrans" cxnId="{5739828F-994E-4111-9A8D-580AE958192D}">
      <dgm:prSet/>
      <dgm:spPr/>
      <dgm:t>
        <a:bodyPr/>
        <a:lstStyle/>
        <a:p>
          <a:endParaRPr lang="es-ES"/>
        </a:p>
      </dgm:t>
    </dgm:pt>
    <dgm:pt modelId="{42E881AD-F04C-4233-A1C8-973E2A66A0E2}" type="parTrans" cxnId="{5739828F-994E-4111-9A8D-580AE958192D}">
      <dgm:prSet/>
      <dgm:spPr/>
      <dgm:t>
        <a:bodyPr/>
        <a:lstStyle/>
        <a:p>
          <a:endParaRPr lang="es-ES"/>
        </a:p>
      </dgm:t>
    </dgm:pt>
    <dgm:pt modelId="{64762EA9-67BF-49FF-95AD-7FEBE5EBAD96}" type="pres">
      <dgm:prSet presAssocID="{F954296A-6294-4540-90FF-80140A3C80FD}" presName="Name0" presStyleCnt="0">
        <dgm:presLayoutVars>
          <dgm:dir/>
          <dgm:resizeHandles val="exact"/>
        </dgm:presLayoutVars>
      </dgm:prSet>
      <dgm:spPr/>
    </dgm:pt>
    <dgm:pt modelId="{5EA3695E-82B6-48F7-88DB-C0E75976C511}" type="pres">
      <dgm:prSet presAssocID="{F954296A-6294-4540-90FF-80140A3C80FD}" presName="cycle" presStyleCnt="0"/>
      <dgm:spPr/>
    </dgm:pt>
    <dgm:pt modelId="{716411F6-9540-483D-A0EC-F15DB63DA753}" type="pres">
      <dgm:prSet presAssocID="{1CF9969C-3438-458D-A2DF-96D8409BE86B}" presName="nodeFirstNode" presStyleLbl="node1" presStyleIdx="0" presStyleCnt="5">
        <dgm:presLayoutVars>
          <dgm:bulletEnabled val="1"/>
        </dgm:presLayoutVars>
      </dgm:prSet>
      <dgm:spPr/>
    </dgm:pt>
    <dgm:pt modelId="{A185A029-44A4-4523-BEBD-2D509A418555}" type="pres">
      <dgm:prSet presAssocID="{C0ADE093-3CFB-460D-9B80-02014C0D81F3}" presName="sibTransFirstNode" presStyleLbl="bgShp" presStyleIdx="0" presStyleCnt="1"/>
      <dgm:spPr/>
    </dgm:pt>
    <dgm:pt modelId="{29EEAC74-7F85-4579-8975-82DD03C17701}" type="pres">
      <dgm:prSet presAssocID="{58EBCDF5-161F-4AF6-BCCF-BDF7F11E969D}" presName="nodeFollowingNodes" presStyleLbl="node1" presStyleIdx="1" presStyleCnt="5">
        <dgm:presLayoutVars>
          <dgm:bulletEnabled val="1"/>
        </dgm:presLayoutVars>
      </dgm:prSet>
      <dgm:spPr/>
    </dgm:pt>
    <dgm:pt modelId="{EB9FDF73-BC92-48FE-8194-15FDC298640A}" type="pres">
      <dgm:prSet presAssocID="{50F99C37-BF05-444C-B1E1-6F9DF74B833B}" presName="nodeFollowingNodes" presStyleLbl="node1" presStyleIdx="2" presStyleCnt="5">
        <dgm:presLayoutVars>
          <dgm:bulletEnabled val="1"/>
        </dgm:presLayoutVars>
      </dgm:prSet>
      <dgm:spPr/>
    </dgm:pt>
    <dgm:pt modelId="{F72C084E-4C93-475F-A92A-D8B3D88AFEDE}" type="pres">
      <dgm:prSet presAssocID="{09E3789E-5B7D-4A78-90EB-9E789485BF8B}" presName="nodeFollowingNodes" presStyleLbl="node1" presStyleIdx="3" presStyleCnt="5">
        <dgm:presLayoutVars>
          <dgm:bulletEnabled val="1"/>
        </dgm:presLayoutVars>
      </dgm:prSet>
      <dgm:spPr/>
    </dgm:pt>
    <dgm:pt modelId="{19C63196-0E2A-4456-868C-3D4C3A10B936}" type="pres">
      <dgm:prSet presAssocID="{A22EE12A-0F9D-424A-A2D5-4C8720520032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F9DAAA0F-8479-45E1-B390-16E0F2CC352C}" type="presOf" srcId="{F954296A-6294-4540-90FF-80140A3C80FD}" destId="{64762EA9-67BF-49FF-95AD-7FEBE5EBAD96}" srcOrd="0" destOrd="0" presId="urn:microsoft.com/office/officeart/2005/8/layout/cycle3"/>
    <dgm:cxn modelId="{84F64B3B-4272-41E6-8DAE-A5A5705AF6FF}" type="presOf" srcId="{A22EE12A-0F9D-424A-A2D5-4C8720520032}" destId="{19C63196-0E2A-4456-868C-3D4C3A10B936}" srcOrd="0" destOrd="0" presId="urn:microsoft.com/office/officeart/2005/8/layout/cycle3"/>
    <dgm:cxn modelId="{884D2245-508E-43F2-BA2D-981A6E7A8232}" type="presOf" srcId="{50F99C37-BF05-444C-B1E1-6F9DF74B833B}" destId="{EB9FDF73-BC92-48FE-8194-15FDC298640A}" srcOrd="0" destOrd="0" presId="urn:microsoft.com/office/officeart/2005/8/layout/cycle3"/>
    <dgm:cxn modelId="{1EE32A6E-7E7E-4A14-8E90-FC4EACCCFF94}" type="presOf" srcId="{1CF9969C-3438-458D-A2DF-96D8409BE86B}" destId="{716411F6-9540-483D-A0EC-F15DB63DA753}" srcOrd="0" destOrd="0" presId="urn:microsoft.com/office/officeart/2005/8/layout/cycle3"/>
    <dgm:cxn modelId="{F78CA65A-2FC3-453D-B1EF-9A9EBFE8D804}" srcId="{F954296A-6294-4540-90FF-80140A3C80FD}" destId="{58EBCDF5-161F-4AF6-BCCF-BDF7F11E969D}" srcOrd="1" destOrd="0" parTransId="{A1848A42-3D13-478B-B9B3-85AF3CB332B6}" sibTransId="{16F01420-D481-4EAA-A368-E7337D00364B}"/>
    <dgm:cxn modelId="{5739828F-994E-4111-9A8D-580AE958192D}" srcId="{F954296A-6294-4540-90FF-80140A3C80FD}" destId="{1CF9969C-3438-458D-A2DF-96D8409BE86B}" srcOrd="0" destOrd="0" parTransId="{42E881AD-F04C-4233-A1C8-973E2A66A0E2}" sibTransId="{C0ADE093-3CFB-460D-9B80-02014C0D81F3}"/>
    <dgm:cxn modelId="{56C3ACB6-5C96-443B-9A72-4335B3BCFAC5}" type="presOf" srcId="{58EBCDF5-161F-4AF6-BCCF-BDF7F11E969D}" destId="{29EEAC74-7F85-4579-8975-82DD03C17701}" srcOrd="0" destOrd="0" presId="urn:microsoft.com/office/officeart/2005/8/layout/cycle3"/>
    <dgm:cxn modelId="{40DCD9B7-62C9-47D4-BF06-A7A42493D0A0}" srcId="{F954296A-6294-4540-90FF-80140A3C80FD}" destId="{A22EE12A-0F9D-424A-A2D5-4C8720520032}" srcOrd="4" destOrd="0" parTransId="{937D61E6-5E6F-47FB-A040-AEB59691B69F}" sibTransId="{AF169E94-8986-4924-AD69-1993B879F5FF}"/>
    <dgm:cxn modelId="{E0CFD7C5-B98F-42E5-A71A-24F02FFED592}" type="presOf" srcId="{C0ADE093-3CFB-460D-9B80-02014C0D81F3}" destId="{A185A029-44A4-4523-BEBD-2D509A418555}" srcOrd="0" destOrd="0" presId="urn:microsoft.com/office/officeart/2005/8/layout/cycle3"/>
    <dgm:cxn modelId="{5C2F82D4-553E-49C0-878C-005B19375B8A}" srcId="{F954296A-6294-4540-90FF-80140A3C80FD}" destId="{50F99C37-BF05-444C-B1E1-6F9DF74B833B}" srcOrd="2" destOrd="0" parTransId="{607031FA-1FAA-4197-BFFB-0E7ADEE34BED}" sibTransId="{FD4B7D7C-5C19-4030-8F02-996E3AF52EC2}"/>
    <dgm:cxn modelId="{607B13DC-1A36-461B-9C8B-A757BE96F809}" type="presOf" srcId="{09E3789E-5B7D-4A78-90EB-9E789485BF8B}" destId="{F72C084E-4C93-475F-A92A-D8B3D88AFEDE}" srcOrd="0" destOrd="0" presId="urn:microsoft.com/office/officeart/2005/8/layout/cycle3"/>
    <dgm:cxn modelId="{199C25FD-0A18-4EB5-A71A-A17F13E269BF}" srcId="{F954296A-6294-4540-90FF-80140A3C80FD}" destId="{09E3789E-5B7D-4A78-90EB-9E789485BF8B}" srcOrd="3" destOrd="0" parTransId="{23C049F5-8F58-430E-B2AE-A51B7D0875A2}" sibTransId="{CC349769-124D-47F9-8C72-C942A0C24E36}"/>
    <dgm:cxn modelId="{39AE184F-7D08-4487-8BE8-63D526B541CE}" type="presParOf" srcId="{64762EA9-67BF-49FF-95AD-7FEBE5EBAD96}" destId="{5EA3695E-82B6-48F7-88DB-C0E75976C511}" srcOrd="0" destOrd="0" presId="urn:microsoft.com/office/officeart/2005/8/layout/cycle3"/>
    <dgm:cxn modelId="{BE5D45F4-D369-46B1-A1F9-398083A3F44D}" type="presParOf" srcId="{5EA3695E-82B6-48F7-88DB-C0E75976C511}" destId="{716411F6-9540-483D-A0EC-F15DB63DA753}" srcOrd="0" destOrd="0" presId="urn:microsoft.com/office/officeart/2005/8/layout/cycle3"/>
    <dgm:cxn modelId="{5975CE09-AE54-4FEC-837A-4B7260BC7ED8}" type="presParOf" srcId="{5EA3695E-82B6-48F7-88DB-C0E75976C511}" destId="{A185A029-44A4-4523-BEBD-2D509A418555}" srcOrd="1" destOrd="0" presId="urn:microsoft.com/office/officeart/2005/8/layout/cycle3"/>
    <dgm:cxn modelId="{A8FAAC97-C017-4E3B-B8D6-9CC8683B09DE}" type="presParOf" srcId="{5EA3695E-82B6-48F7-88DB-C0E75976C511}" destId="{29EEAC74-7F85-4579-8975-82DD03C17701}" srcOrd="2" destOrd="0" presId="urn:microsoft.com/office/officeart/2005/8/layout/cycle3"/>
    <dgm:cxn modelId="{A49A17F5-3DA8-453F-B3FE-3950B9ADA970}" type="presParOf" srcId="{5EA3695E-82B6-48F7-88DB-C0E75976C511}" destId="{EB9FDF73-BC92-48FE-8194-15FDC298640A}" srcOrd="3" destOrd="0" presId="urn:microsoft.com/office/officeart/2005/8/layout/cycle3"/>
    <dgm:cxn modelId="{E7A86EA3-50D0-497D-B0D0-5CCAF69DA939}" type="presParOf" srcId="{5EA3695E-82B6-48F7-88DB-C0E75976C511}" destId="{F72C084E-4C93-475F-A92A-D8B3D88AFEDE}" srcOrd="4" destOrd="0" presId="urn:microsoft.com/office/officeart/2005/8/layout/cycle3"/>
    <dgm:cxn modelId="{43696977-8DC6-4409-91F6-11D2385A46BF}" type="presParOf" srcId="{5EA3695E-82B6-48F7-88DB-C0E75976C511}" destId="{19C63196-0E2A-4456-868C-3D4C3A10B93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8A3E9-49C8-436C-9A20-8B59D2590CB9}">
      <dsp:nvSpPr>
        <dsp:cNvPr id="0" name=""/>
        <dsp:cNvSpPr/>
      </dsp:nvSpPr>
      <dsp:spPr>
        <a:xfrm>
          <a:off x="908180" y="-31805"/>
          <a:ext cx="4901939" cy="4901939"/>
        </a:xfrm>
        <a:prstGeom prst="circularArrow">
          <a:avLst>
            <a:gd name="adj1" fmla="val 5544"/>
            <a:gd name="adj2" fmla="val 330680"/>
            <a:gd name="adj3" fmla="val 14517951"/>
            <a:gd name="adj4" fmla="val 1694898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5DCD2-2C40-463D-A081-34FCAC49C5D2}">
      <dsp:nvSpPr>
        <dsp:cNvPr id="0" name=""/>
        <dsp:cNvSpPr/>
      </dsp:nvSpPr>
      <dsp:spPr>
        <a:xfrm>
          <a:off x="2597272" y="2102"/>
          <a:ext cx="1523755" cy="7618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chemeClr val="tx1"/>
              </a:solidFill>
            </a:rPr>
            <a:t>Comunicación y consulta</a:t>
          </a:r>
        </a:p>
      </dsp:txBody>
      <dsp:txXfrm>
        <a:off x="2634464" y="39294"/>
        <a:ext cx="1449371" cy="687493"/>
      </dsp:txXfrm>
    </dsp:sp>
    <dsp:sp modelId="{249521F5-F75D-44C7-BEF5-644DEC95A639}">
      <dsp:nvSpPr>
        <dsp:cNvPr id="0" name=""/>
        <dsp:cNvSpPr/>
      </dsp:nvSpPr>
      <dsp:spPr>
        <a:xfrm>
          <a:off x="4231596" y="789151"/>
          <a:ext cx="1523755" cy="7618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chemeClr val="tx1"/>
              </a:solidFill>
            </a:rPr>
            <a:t>Contexto</a:t>
          </a:r>
        </a:p>
      </dsp:txBody>
      <dsp:txXfrm>
        <a:off x="4268788" y="826343"/>
        <a:ext cx="1449371" cy="687493"/>
      </dsp:txXfrm>
    </dsp:sp>
    <dsp:sp modelId="{0A9E912B-F9ED-4B7F-B82B-EDA0899A6C1A}">
      <dsp:nvSpPr>
        <dsp:cNvPr id="0" name=""/>
        <dsp:cNvSpPr/>
      </dsp:nvSpPr>
      <dsp:spPr>
        <a:xfrm>
          <a:off x="4635241" y="2557635"/>
          <a:ext cx="1523755" cy="7618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chemeClr val="tx1"/>
              </a:solidFill>
            </a:rPr>
            <a:t>Evaluación de riesgos</a:t>
          </a:r>
        </a:p>
      </dsp:txBody>
      <dsp:txXfrm>
        <a:off x="4672433" y="2594827"/>
        <a:ext cx="1449371" cy="687493"/>
      </dsp:txXfrm>
    </dsp:sp>
    <dsp:sp modelId="{BFAC894B-8DA6-4E97-8488-C3CEF96081F3}">
      <dsp:nvSpPr>
        <dsp:cNvPr id="0" name=""/>
        <dsp:cNvSpPr/>
      </dsp:nvSpPr>
      <dsp:spPr>
        <a:xfrm>
          <a:off x="3504254" y="3975848"/>
          <a:ext cx="1523755" cy="7618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chemeClr val="tx1"/>
              </a:solidFill>
            </a:rPr>
            <a:t>Evaluación de controles</a:t>
          </a:r>
        </a:p>
      </dsp:txBody>
      <dsp:txXfrm>
        <a:off x="3541446" y="4013040"/>
        <a:ext cx="1449371" cy="687493"/>
      </dsp:txXfrm>
    </dsp:sp>
    <dsp:sp modelId="{E959738F-5F47-4740-B139-9BF244BAD80C}">
      <dsp:nvSpPr>
        <dsp:cNvPr id="0" name=""/>
        <dsp:cNvSpPr/>
      </dsp:nvSpPr>
      <dsp:spPr>
        <a:xfrm>
          <a:off x="1690290" y="3975848"/>
          <a:ext cx="1523755" cy="7618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chemeClr val="tx1"/>
              </a:solidFill>
            </a:rPr>
            <a:t>Evaluación de riesgos respecto a controles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1727482" y="4013040"/>
        <a:ext cx="1449371" cy="687493"/>
      </dsp:txXfrm>
    </dsp:sp>
    <dsp:sp modelId="{7962A134-4B20-4E09-8C7D-1259C094F34D}">
      <dsp:nvSpPr>
        <dsp:cNvPr id="0" name=""/>
        <dsp:cNvSpPr/>
      </dsp:nvSpPr>
      <dsp:spPr>
        <a:xfrm>
          <a:off x="559303" y="2557635"/>
          <a:ext cx="1523755" cy="7618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chemeClr val="tx1"/>
              </a:solidFill>
            </a:rPr>
            <a:t>Mapa de riesgos</a:t>
          </a:r>
        </a:p>
      </dsp:txBody>
      <dsp:txXfrm>
        <a:off x="596495" y="2594827"/>
        <a:ext cx="1449371" cy="687493"/>
      </dsp:txXfrm>
    </dsp:sp>
    <dsp:sp modelId="{E764A8B0-1843-4F23-97E8-8CF3F82E6DE8}">
      <dsp:nvSpPr>
        <dsp:cNvPr id="0" name=""/>
        <dsp:cNvSpPr/>
      </dsp:nvSpPr>
      <dsp:spPr>
        <a:xfrm>
          <a:off x="962948" y="789151"/>
          <a:ext cx="1523755" cy="7618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chemeClr val="tx1"/>
              </a:solidFill>
            </a:rPr>
            <a:t>Definición de estrategias y acciones de control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1000140" y="826343"/>
        <a:ext cx="1449371" cy="687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627EF-4EF2-4A8A-8C07-D0016BC7233B}">
      <dsp:nvSpPr>
        <dsp:cNvPr id="0" name=""/>
        <dsp:cNvSpPr/>
      </dsp:nvSpPr>
      <dsp:spPr>
        <a:xfrm>
          <a:off x="2226945" y="733879"/>
          <a:ext cx="886469" cy="307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850"/>
              </a:lnTo>
              <a:lnTo>
                <a:pt x="886469" y="153850"/>
              </a:lnTo>
              <a:lnTo>
                <a:pt x="886469" y="3077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5090D-F976-4505-8462-2AE57118AF12}">
      <dsp:nvSpPr>
        <dsp:cNvPr id="0" name=""/>
        <dsp:cNvSpPr/>
      </dsp:nvSpPr>
      <dsp:spPr>
        <a:xfrm>
          <a:off x="1340475" y="733879"/>
          <a:ext cx="886469" cy="307700"/>
        </a:xfrm>
        <a:custGeom>
          <a:avLst/>
          <a:gdLst/>
          <a:ahLst/>
          <a:cxnLst/>
          <a:rect l="0" t="0" r="0" b="0"/>
          <a:pathLst>
            <a:path>
              <a:moveTo>
                <a:pt x="886469" y="0"/>
              </a:moveTo>
              <a:lnTo>
                <a:pt x="886469" y="153850"/>
              </a:lnTo>
              <a:lnTo>
                <a:pt x="0" y="153850"/>
              </a:lnTo>
              <a:lnTo>
                <a:pt x="0" y="3077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95D5B-9E5E-44FE-B032-825AD06DF063}">
      <dsp:nvSpPr>
        <dsp:cNvPr id="0" name=""/>
        <dsp:cNvSpPr/>
      </dsp:nvSpPr>
      <dsp:spPr>
        <a:xfrm>
          <a:off x="1860635" y="1260"/>
          <a:ext cx="732619" cy="73261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DCAFB-87BA-4D41-9F85-89B8DC5DC9EB}">
      <dsp:nvSpPr>
        <dsp:cNvPr id="0" name=""/>
        <dsp:cNvSpPr/>
      </dsp:nvSpPr>
      <dsp:spPr>
        <a:xfrm>
          <a:off x="1860635" y="1260"/>
          <a:ext cx="732619" cy="73261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7E116-B80B-41AC-B14F-4764354E7A70}">
      <dsp:nvSpPr>
        <dsp:cNvPr id="0" name=""/>
        <dsp:cNvSpPr/>
      </dsp:nvSpPr>
      <dsp:spPr>
        <a:xfrm>
          <a:off x="1494325" y="133132"/>
          <a:ext cx="1465238" cy="4688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Constituir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Grupo de Trabajo</a:t>
          </a:r>
        </a:p>
      </dsp:txBody>
      <dsp:txXfrm>
        <a:off x="1494325" y="133132"/>
        <a:ext cx="1465238" cy="468876"/>
      </dsp:txXfrm>
    </dsp:sp>
    <dsp:sp modelId="{AD09ADE9-3FE7-464D-9452-F58F74B79259}">
      <dsp:nvSpPr>
        <dsp:cNvPr id="0" name=""/>
        <dsp:cNvSpPr/>
      </dsp:nvSpPr>
      <dsp:spPr>
        <a:xfrm>
          <a:off x="974166" y="1041580"/>
          <a:ext cx="732619" cy="73261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A4571-7ABD-40F1-8E3B-D976B896737C}">
      <dsp:nvSpPr>
        <dsp:cNvPr id="0" name=""/>
        <dsp:cNvSpPr/>
      </dsp:nvSpPr>
      <dsp:spPr>
        <a:xfrm>
          <a:off x="974166" y="1041580"/>
          <a:ext cx="732619" cy="73261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829D0-9CF7-4A37-99C0-D9D8ACF55486}">
      <dsp:nvSpPr>
        <dsp:cNvPr id="0" name=""/>
        <dsp:cNvSpPr/>
      </dsp:nvSpPr>
      <dsp:spPr>
        <a:xfrm>
          <a:off x="607856" y="1173451"/>
          <a:ext cx="1465238" cy="4688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Comprensión de las metas y procesos</a:t>
          </a:r>
        </a:p>
      </dsp:txBody>
      <dsp:txXfrm>
        <a:off x="607856" y="1173451"/>
        <a:ext cx="1465238" cy="468876"/>
      </dsp:txXfrm>
    </dsp:sp>
    <dsp:sp modelId="{FD8B2402-3E1F-448F-ABC2-79B577187F87}">
      <dsp:nvSpPr>
        <dsp:cNvPr id="0" name=""/>
        <dsp:cNvSpPr/>
      </dsp:nvSpPr>
      <dsp:spPr>
        <a:xfrm>
          <a:off x="2747104" y="1041580"/>
          <a:ext cx="732619" cy="73261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0ACD9-2CA9-42ED-9C7C-99E1D201DEFA}">
      <dsp:nvSpPr>
        <dsp:cNvPr id="0" name=""/>
        <dsp:cNvSpPr/>
      </dsp:nvSpPr>
      <dsp:spPr>
        <a:xfrm>
          <a:off x="2747104" y="1041580"/>
          <a:ext cx="732619" cy="73261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4C9E9-992A-4600-92BC-7FE4FB65FBEF}">
      <dsp:nvSpPr>
        <dsp:cNvPr id="0" name=""/>
        <dsp:cNvSpPr/>
      </dsp:nvSpPr>
      <dsp:spPr>
        <a:xfrm>
          <a:off x="2380795" y="1173451"/>
          <a:ext cx="1465238" cy="4688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Identificación correcta de riesgos</a:t>
          </a:r>
        </a:p>
      </dsp:txBody>
      <dsp:txXfrm>
        <a:off x="2380795" y="1173451"/>
        <a:ext cx="1465238" cy="468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5A029-44A4-4523-BEBD-2D509A418555}">
      <dsp:nvSpPr>
        <dsp:cNvPr id="0" name=""/>
        <dsp:cNvSpPr/>
      </dsp:nvSpPr>
      <dsp:spPr>
        <a:xfrm>
          <a:off x="459802" y="314098"/>
          <a:ext cx="3560280" cy="3560280"/>
        </a:xfrm>
        <a:prstGeom prst="circularArrow">
          <a:avLst>
            <a:gd name="adj1" fmla="val 5544"/>
            <a:gd name="adj2" fmla="val 330680"/>
            <a:gd name="adj3" fmla="val 13881982"/>
            <a:gd name="adj4" fmla="val 1732175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411F6-9540-483D-A0EC-F15DB63DA753}">
      <dsp:nvSpPr>
        <dsp:cNvPr id="0" name=""/>
        <dsp:cNvSpPr/>
      </dsp:nvSpPr>
      <dsp:spPr>
        <a:xfrm>
          <a:off x="1444806" y="332517"/>
          <a:ext cx="1590272" cy="7951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1. Ambiente de control</a:t>
          </a:r>
        </a:p>
      </dsp:txBody>
      <dsp:txXfrm>
        <a:off x="1483621" y="371332"/>
        <a:ext cx="1512642" cy="717506"/>
      </dsp:txXfrm>
    </dsp:sp>
    <dsp:sp modelId="{29EEAC74-7F85-4579-8975-82DD03C17701}">
      <dsp:nvSpPr>
        <dsp:cNvPr id="0" name=""/>
        <dsp:cNvSpPr/>
      </dsp:nvSpPr>
      <dsp:spPr>
        <a:xfrm>
          <a:off x="2888741" y="1381597"/>
          <a:ext cx="1590272" cy="7951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2. Administración de riesgos</a:t>
          </a:r>
        </a:p>
      </dsp:txBody>
      <dsp:txXfrm>
        <a:off x="2927556" y="1420412"/>
        <a:ext cx="1512642" cy="717506"/>
      </dsp:txXfrm>
    </dsp:sp>
    <dsp:sp modelId="{EB9FDF73-BC92-48FE-8194-15FDC298640A}">
      <dsp:nvSpPr>
        <dsp:cNvPr id="0" name=""/>
        <dsp:cNvSpPr/>
      </dsp:nvSpPr>
      <dsp:spPr>
        <a:xfrm>
          <a:off x="2337207" y="3079045"/>
          <a:ext cx="1590272" cy="7951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3. Actividades de control</a:t>
          </a:r>
        </a:p>
      </dsp:txBody>
      <dsp:txXfrm>
        <a:off x="2376022" y="3117860"/>
        <a:ext cx="1512642" cy="717506"/>
      </dsp:txXfrm>
    </dsp:sp>
    <dsp:sp modelId="{F72C084E-4C93-475F-A92A-D8B3D88AFEDE}">
      <dsp:nvSpPr>
        <dsp:cNvPr id="0" name=""/>
        <dsp:cNvSpPr/>
      </dsp:nvSpPr>
      <dsp:spPr>
        <a:xfrm>
          <a:off x="552406" y="3079045"/>
          <a:ext cx="1590272" cy="7951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4. Información y comunicación</a:t>
          </a:r>
        </a:p>
      </dsp:txBody>
      <dsp:txXfrm>
        <a:off x="591221" y="3117860"/>
        <a:ext cx="1512642" cy="717506"/>
      </dsp:txXfrm>
    </dsp:sp>
    <dsp:sp modelId="{19C63196-0E2A-4456-868C-3D4C3A10B936}">
      <dsp:nvSpPr>
        <dsp:cNvPr id="0" name=""/>
        <dsp:cNvSpPr/>
      </dsp:nvSpPr>
      <dsp:spPr>
        <a:xfrm>
          <a:off x="872" y="1381597"/>
          <a:ext cx="1590272" cy="7951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5. Supervisión y mejora continua</a:t>
          </a:r>
        </a:p>
      </dsp:txBody>
      <dsp:txXfrm>
        <a:off x="39687" y="1420412"/>
        <a:ext cx="1512642" cy="717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0BE9-D5B7-48A9-B190-F06733DEB087}" type="datetimeFigureOut">
              <a:rPr lang="es-MX" smtClean="0"/>
              <a:pPr/>
              <a:t>06/11/2025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9429-9B6D-4A4D-9D73-A6DE85093C9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708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0BE9-D5B7-48A9-B190-F06733DEB087}" type="datetimeFigureOut">
              <a:rPr lang="es-MX" smtClean="0"/>
              <a:pPr/>
              <a:t>06/11/2025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9429-9B6D-4A4D-9D73-A6DE85093C9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975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0BE9-D5B7-48A9-B190-F06733DEB087}" type="datetimeFigureOut">
              <a:rPr lang="es-MX" smtClean="0"/>
              <a:pPr/>
              <a:t>06/11/2025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9429-9B6D-4A4D-9D73-A6DE85093C9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985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0BE9-D5B7-48A9-B190-F06733DEB087}" type="datetimeFigureOut">
              <a:rPr lang="es-MX" smtClean="0"/>
              <a:pPr/>
              <a:t>06/11/2025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9429-9B6D-4A4D-9D73-A6DE85093C9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568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0BE9-D5B7-48A9-B190-F06733DEB087}" type="datetimeFigureOut">
              <a:rPr lang="es-MX" smtClean="0"/>
              <a:pPr/>
              <a:t>06/11/2025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9429-9B6D-4A4D-9D73-A6DE85093C9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514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0BE9-D5B7-48A9-B190-F06733DEB087}" type="datetimeFigureOut">
              <a:rPr lang="es-MX" smtClean="0"/>
              <a:pPr/>
              <a:t>06/11/2025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9429-9B6D-4A4D-9D73-A6DE85093C9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122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0BE9-D5B7-48A9-B190-F06733DEB087}" type="datetimeFigureOut">
              <a:rPr lang="es-MX" smtClean="0"/>
              <a:pPr/>
              <a:t>06/11/2025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9429-9B6D-4A4D-9D73-A6DE85093C9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820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0BE9-D5B7-48A9-B190-F06733DEB087}" type="datetimeFigureOut">
              <a:rPr lang="es-MX" smtClean="0"/>
              <a:pPr/>
              <a:t>06/11/2025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9429-9B6D-4A4D-9D73-A6DE85093C9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34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0BE9-D5B7-48A9-B190-F06733DEB087}" type="datetimeFigureOut">
              <a:rPr lang="es-MX" smtClean="0"/>
              <a:pPr/>
              <a:t>06/11/2025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9429-9B6D-4A4D-9D73-A6DE85093C9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307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0BE9-D5B7-48A9-B190-F06733DEB087}" type="datetimeFigureOut">
              <a:rPr lang="es-MX" smtClean="0"/>
              <a:pPr/>
              <a:t>06/11/2025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9429-9B6D-4A4D-9D73-A6DE85093C9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870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0BE9-D5B7-48A9-B190-F06733DEB087}" type="datetimeFigureOut">
              <a:rPr lang="es-MX" smtClean="0"/>
              <a:pPr/>
              <a:t>06/11/2025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9429-9B6D-4A4D-9D73-A6DE85093C9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644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A0BE9-D5B7-48A9-B190-F06733DEB087}" type="datetimeFigureOut">
              <a:rPr lang="es-MX" smtClean="0"/>
              <a:pPr/>
              <a:t>06/11/2025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9429-9B6D-4A4D-9D73-A6DE85093C9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542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015B1C4D-4735-30E5-7E68-98089A16B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-101074" y="1244599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7">
            <a:extLst>
              <a:ext uri="{FF2B5EF4-FFF2-40B4-BE49-F238E27FC236}">
                <a16:creationId xmlns:a16="http://schemas.microsoft.com/office/drawing/2014/main" id="{A7425A07-2A37-43FD-A790-209B4DC42FB8}"/>
              </a:ext>
            </a:extLst>
          </p:cNvPr>
          <p:cNvSpPr/>
          <p:nvPr/>
        </p:nvSpPr>
        <p:spPr>
          <a:xfrm>
            <a:off x="0" y="2630460"/>
            <a:ext cx="6591301" cy="17399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그림 개체 틀 6">
            <a:extLst>
              <a:ext uri="{FF2B5EF4-FFF2-40B4-BE49-F238E27FC236}">
                <a16:creationId xmlns:a16="http://schemas.microsoft.com/office/drawing/2014/main" id="{6FF21BD4-5037-4D83-A7C2-E6AEE3605429}"/>
              </a:ext>
            </a:extLst>
          </p:cNvPr>
          <p:cNvSpPr txBox="1">
            <a:spLocks/>
          </p:cNvSpPr>
          <p:nvPr/>
        </p:nvSpPr>
        <p:spPr>
          <a:xfrm>
            <a:off x="3584975" y="-1"/>
            <a:ext cx="5559025" cy="6858001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rgbClr val="009999"/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AEE866A-E9A7-4B3D-9770-85A8E0406D76}"/>
              </a:ext>
            </a:extLst>
          </p:cNvPr>
          <p:cNvSpPr txBox="1"/>
          <p:nvPr/>
        </p:nvSpPr>
        <p:spPr>
          <a:xfrm>
            <a:off x="352084" y="6232744"/>
            <a:ext cx="1811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ndhi Serif" panose="02000000000000000000" pitchFamily="50" charset="0"/>
              </a:rPr>
              <a:t>06-nov-2025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DEA7D3F-ECE8-4DA1-8A22-118218B78818}"/>
              </a:ext>
            </a:extLst>
          </p:cNvPr>
          <p:cNvSpPr txBox="1"/>
          <p:nvPr/>
        </p:nvSpPr>
        <p:spPr>
          <a:xfrm>
            <a:off x="4032580" y="2888880"/>
            <a:ext cx="498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Elaboración de la Matriz de Riesgos y Evaluación del Sistema de Control Interno Institucional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8B9B0DA-4E8D-4F04-E218-48CD512CE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49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A6C67E4C-5EAC-FC0C-4E12-2DAE8EFD6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0" y="178904"/>
            <a:ext cx="4638205" cy="117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D8DCDF-489B-46D0-544D-F2B12DED1E35}"/>
              </a:ext>
            </a:extLst>
          </p:cNvPr>
          <p:cNvSpPr txBox="1"/>
          <p:nvPr/>
        </p:nvSpPr>
        <p:spPr>
          <a:xfrm>
            <a:off x="-529990" y="3177271"/>
            <a:ext cx="4644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INDUCCION</a:t>
            </a:r>
          </a:p>
        </p:txBody>
      </p:sp>
    </p:spTree>
    <p:extLst>
      <p:ext uri="{BB962C8B-B14F-4D97-AF65-F5344CB8AC3E}">
        <p14:creationId xmlns:p14="http://schemas.microsoft.com/office/powerpoint/2010/main" val="205539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88BF2D37-04DC-7AF8-3997-BF72C73CF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8E2F06C9-37C2-11D0-F2FD-421A3F8FA220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02283B44-74AE-3537-322C-47C791592E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036AAB12-F6AB-5BD4-997D-E2809B556E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3C8F880-5925-DF23-48FE-841957BA04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30CCB97-4185-4BFF-823C-AFFD17040B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7755EB0-C2AC-34C6-F9D6-DC9B5DDFE8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B0C3E3F-804C-4AFE-D0CA-5ED64B4C0F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62C81A0-A67E-21A8-987C-C01FCCCCA7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78D1EB2-D7CD-2F1C-403E-F3566705C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8EF10B0-F0DF-40EE-E28D-12D39FD31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71" y="870589"/>
            <a:ext cx="7832227" cy="43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91316" tIns="45657" rIns="91316" bIns="4565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2200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itchFamily="18" charset="0"/>
              </a:rPr>
              <a:t>Contexto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94A11D-2939-1FB8-1C00-6716D703E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6" y="1323104"/>
            <a:ext cx="7832227" cy="279426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B8C1F7-F2E9-6F27-6A70-DC835D916FF6}"/>
              </a:ext>
            </a:extLst>
          </p:cNvPr>
          <p:cNvSpPr txBox="1"/>
          <p:nvPr/>
        </p:nvSpPr>
        <p:spPr>
          <a:xfrm>
            <a:off x="534471" y="4201247"/>
            <a:ext cx="79536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cs typeface="Arial" pitchFamily="34" charset="0"/>
              </a:rPr>
              <a:t>Establecer el contexto se podría definir como: conocer profundamente los factores que intervienen en la gestión de las organizaciones, estos factores puedes estar dados directamente por el día a día de la organización (Factores Internos) o por el medio ambiente que la rodea y que tiene injerencia en la misma (Factores Externos), no sólo basta con identificarlos, es necesario también la compresión de los mismos  para que a partir de ellos se puedan identificar las debilidades, oportunidades, fortalezas, amenazas y los planes de acción que se van a establecer para dar respuesta a los mismos.</a:t>
            </a:r>
            <a:endParaRPr lang="es-MX" sz="1600" dirty="0">
              <a:cs typeface="Arial" pitchFamily="34" charset="0"/>
            </a:endParaRPr>
          </a:p>
        </p:txBody>
      </p:sp>
      <p:pic>
        <p:nvPicPr>
          <p:cNvPr id="3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4B7FEB57-250C-962B-6D4B-67DCAF83C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6" y="204841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otón de acción: Volver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7439808-9123-2A78-1BA5-450DF186E791}"/>
              </a:ext>
            </a:extLst>
          </p:cNvPr>
          <p:cNvSpPr/>
          <p:nvPr/>
        </p:nvSpPr>
        <p:spPr>
          <a:xfrm>
            <a:off x="8188038" y="6067114"/>
            <a:ext cx="955962" cy="33299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688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037980FD-02B7-00E4-3C87-6867CA8E4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DB3C4337-BBAB-6555-0F2D-8B1E28678387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1BB52979-90AD-0AB2-CD85-7069735CAB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68E6433F-AF20-58C9-D8CE-0D678CE477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667B1B1-6150-897B-17E0-845E5CD10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54583C7-0378-D439-4B8E-B356551A96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4AABB99-5E7D-4BB4-12C0-B0C0D80305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619D0F3-39D7-2395-0E1B-3F2B83C274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5A0BFB0-CBEB-C884-29AC-E171D1D6DF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4846CB6-F261-FD5C-609F-5051DABA3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34470" y="1034497"/>
            <a:ext cx="7832227" cy="43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91316" tIns="45657" rIns="91316" bIns="4565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2200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itchFamily="18" charset="0"/>
              </a:rPr>
              <a:t>Matriz de Riesgos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DC95D74-620A-4E2F-BABE-2BF716D86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762"/>
            <a:ext cx="9144000" cy="4002953"/>
          </a:xfrm>
          <a:prstGeom prst="rect">
            <a:avLst/>
          </a:prstGeom>
        </p:spPr>
      </p:pic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F90CE728-576B-AAC8-CE57-1F65A13B1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40793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19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7E838-8212-6E35-DC91-9CF9079FB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0BB81FFB-68CA-A555-BBF6-5CECDD8F8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53A75098-A7AB-79BE-EDAF-8D17AE98C730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E405566E-E0B3-BBE5-6199-A384BED10C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F64385AC-2F27-E75C-91F6-A5246C7756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E6D3C7C6-70A6-7FC6-454A-8498AD9A80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0743BF4F-8849-5004-5560-D0C1AF1086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E776B85-EA75-AB65-BDAC-C7F604749F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0F9402B-38E3-6391-A598-748F290ED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5E20A65-69C2-39C1-6DC6-83F54EC78B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E799B6E1-7FB0-ABF9-3279-E2C140357F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996916F3-3C9C-4EC2-B712-C7C5C85E0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D14767B5-11FE-13B6-B7FB-7CF199F4B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40793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2B42C9AF-1705-CD2D-F7C9-91CEF746275A}"/>
              </a:ext>
            </a:extLst>
          </p:cNvPr>
          <p:cNvSpPr/>
          <p:nvPr/>
        </p:nvSpPr>
        <p:spPr>
          <a:xfrm>
            <a:off x="457211" y="3258070"/>
            <a:ext cx="1623688" cy="1585608"/>
          </a:xfrm>
          <a:prstGeom prst="ellipse">
            <a:avLst/>
          </a:prstGeom>
          <a:solidFill>
            <a:srgbClr val="DEA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SUSTANTIVO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54170AC-1AA2-E9A6-A6EC-3A842733F3F1}"/>
              </a:ext>
            </a:extLst>
          </p:cNvPr>
          <p:cNvSpPr/>
          <p:nvPr/>
        </p:nvSpPr>
        <p:spPr>
          <a:xfrm>
            <a:off x="2642460" y="3258070"/>
            <a:ext cx="1623688" cy="15856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VERBO EN PARTICIPIO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84FDCE1-15F7-E695-CB33-D1B8D38C7717}"/>
              </a:ext>
            </a:extLst>
          </p:cNvPr>
          <p:cNvSpPr/>
          <p:nvPr/>
        </p:nvSpPr>
        <p:spPr>
          <a:xfrm>
            <a:off x="4827708" y="3258070"/>
            <a:ext cx="1708455" cy="15155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ADJETIVO, ADVERBIO O COMPLEMENTO CIRCUNSTANCIAL NEGATIVO</a:t>
            </a:r>
          </a:p>
        </p:txBody>
      </p:sp>
      <p:sp>
        <p:nvSpPr>
          <p:cNvPr id="8" name="Cruz 7">
            <a:extLst>
              <a:ext uri="{FF2B5EF4-FFF2-40B4-BE49-F238E27FC236}">
                <a16:creationId xmlns:a16="http://schemas.microsoft.com/office/drawing/2014/main" id="{38AD74B4-C831-4810-9CAB-9D57B5E2CC85}"/>
              </a:ext>
            </a:extLst>
          </p:cNvPr>
          <p:cNvSpPr/>
          <p:nvPr/>
        </p:nvSpPr>
        <p:spPr>
          <a:xfrm>
            <a:off x="2171989" y="3914624"/>
            <a:ext cx="379379" cy="389232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ruz 21">
            <a:extLst>
              <a:ext uri="{FF2B5EF4-FFF2-40B4-BE49-F238E27FC236}">
                <a16:creationId xmlns:a16="http://schemas.microsoft.com/office/drawing/2014/main" id="{626D064D-D80A-DC75-9A0D-7339C7A2A287}"/>
              </a:ext>
            </a:extLst>
          </p:cNvPr>
          <p:cNvSpPr/>
          <p:nvPr/>
        </p:nvSpPr>
        <p:spPr>
          <a:xfrm>
            <a:off x="4354458" y="3914624"/>
            <a:ext cx="379379" cy="389232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s igual a 22">
            <a:extLst>
              <a:ext uri="{FF2B5EF4-FFF2-40B4-BE49-F238E27FC236}">
                <a16:creationId xmlns:a16="http://schemas.microsoft.com/office/drawing/2014/main" id="{52356A13-9849-D071-6BBA-5F6B6B4731D3}"/>
              </a:ext>
            </a:extLst>
          </p:cNvPr>
          <p:cNvSpPr/>
          <p:nvPr/>
        </p:nvSpPr>
        <p:spPr>
          <a:xfrm>
            <a:off x="6546029" y="3946270"/>
            <a:ext cx="551694" cy="306484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6ADF93BB-18CA-EC6D-E4A3-58D9F9EF28FB}"/>
              </a:ext>
            </a:extLst>
          </p:cNvPr>
          <p:cNvSpPr/>
          <p:nvPr/>
        </p:nvSpPr>
        <p:spPr>
          <a:xfrm>
            <a:off x="7149831" y="3187990"/>
            <a:ext cx="1623688" cy="15856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RIESGO</a:t>
            </a:r>
          </a:p>
        </p:txBody>
      </p:sp>
      <p:sp>
        <p:nvSpPr>
          <p:cNvPr id="25" name="10 CuadroTexto">
            <a:extLst>
              <a:ext uri="{FF2B5EF4-FFF2-40B4-BE49-F238E27FC236}">
                <a16:creationId xmlns:a16="http://schemas.microsoft.com/office/drawing/2014/main" id="{3A65F947-0B7D-4BBD-DD6D-A04A3E86A197}"/>
              </a:ext>
            </a:extLst>
          </p:cNvPr>
          <p:cNvSpPr txBox="1"/>
          <p:nvPr/>
        </p:nvSpPr>
        <p:spPr>
          <a:xfrm>
            <a:off x="378062" y="1316699"/>
            <a:ext cx="854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riesgos deberán ser descritos como una situación negativa que puede ocurrir y afectar el cumplimiento de metas y objetivos institucionales. </a:t>
            </a:r>
            <a:endParaRPr lang="es-MX" sz="1600" dirty="0">
              <a:cs typeface="Arial" pitchFamily="34" charset="0"/>
            </a:endParaRPr>
          </a:p>
        </p:txBody>
      </p:sp>
      <p:sp>
        <p:nvSpPr>
          <p:cNvPr id="26" name="10 CuadroTexto">
            <a:extLst>
              <a:ext uri="{FF2B5EF4-FFF2-40B4-BE49-F238E27FC236}">
                <a16:creationId xmlns:a16="http://schemas.microsoft.com/office/drawing/2014/main" id="{2104784A-225D-E655-3FD2-696F277D8400}"/>
              </a:ext>
            </a:extLst>
          </p:cNvPr>
          <p:cNvSpPr txBox="1"/>
          <p:nvPr/>
        </p:nvSpPr>
        <p:spPr>
          <a:xfrm>
            <a:off x="2080017" y="2369312"/>
            <a:ext cx="521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Se deberá considerar la siguiente estructura general </a:t>
            </a:r>
            <a:endParaRPr lang="es-MX" sz="1600" b="1" dirty="0">
              <a:cs typeface="Arial" pitchFamily="34" charset="0"/>
            </a:endParaRPr>
          </a:p>
        </p:txBody>
      </p:sp>
      <p:sp>
        <p:nvSpPr>
          <p:cNvPr id="27" name="10 CuadroTexto">
            <a:extLst>
              <a:ext uri="{FF2B5EF4-FFF2-40B4-BE49-F238E27FC236}">
                <a16:creationId xmlns:a16="http://schemas.microsoft.com/office/drawing/2014/main" id="{5115B636-2018-84A7-7461-AEFA386BFDC4}"/>
              </a:ext>
            </a:extLst>
          </p:cNvPr>
          <p:cNvSpPr txBox="1"/>
          <p:nvPr/>
        </p:nvSpPr>
        <p:spPr>
          <a:xfrm>
            <a:off x="302128" y="5006050"/>
            <a:ext cx="792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Proyecto Ejecutivo                  elaborado          extemporánea y deficientemente</a:t>
            </a:r>
            <a:endParaRPr lang="es-MX" sz="1600" dirty="0">
              <a:cs typeface="Arial" pitchFamily="34" charset="0"/>
            </a:endParaRPr>
          </a:p>
        </p:txBody>
      </p:sp>
      <p:sp>
        <p:nvSpPr>
          <p:cNvPr id="13" name="Botón de acción: Volver 1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493947D-62C7-4C7A-9E9B-D61A493A9FFC}"/>
              </a:ext>
            </a:extLst>
          </p:cNvPr>
          <p:cNvSpPr/>
          <p:nvPr/>
        </p:nvSpPr>
        <p:spPr>
          <a:xfrm>
            <a:off x="8188038" y="6067114"/>
            <a:ext cx="955962" cy="33299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616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ACA6EAEE-22F5-72E2-5E64-53C2FD443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FB7C1293-1429-5562-A110-9BB34DC03D58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AE044E2-6C6B-37BF-49D2-72059EB3A4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641CB3E-F120-D32C-80A5-0A7AB4545C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AE5AF2C1-A00A-38A1-5152-6CF2FD88F5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F5169B54-F384-D7F3-FEF7-E8458B6A8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F9634C1-57CC-7313-8116-677DBE7275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B23DD86E-E3AA-98F6-4F97-C7C7E2FA62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98DDE0E-EF6E-98D5-0409-6F53B67AB3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E32AA43-67FF-863F-F45E-E154E7F215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34470" y="1034497"/>
            <a:ext cx="7832227" cy="43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91316" tIns="45657" rIns="91316" bIns="4565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2200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itchFamily="18" charset="0"/>
              </a:rPr>
              <a:t>Matriz de Riesgos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A9E4385-CFBE-4B97-98DC-CD904D8AA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1743909"/>
            <a:ext cx="7419975" cy="4086225"/>
          </a:xfrm>
          <a:prstGeom prst="rect">
            <a:avLst/>
          </a:prstGeom>
        </p:spPr>
      </p:pic>
      <p:sp>
        <p:nvSpPr>
          <p:cNvPr id="13" name="Botón de acción: Volver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08A522B-32F8-4762-809D-EA300C205684}"/>
              </a:ext>
            </a:extLst>
          </p:cNvPr>
          <p:cNvSpPr/>
          <p:nvPr/>
        </p:nvSpPr>
        <p:spPr>
          <a:xfrm>
            <a:off x="8188038" y="6067114"/>
            <a:ext cx="955962" cy="33299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427B9348-A7F8-0713-1B3E-9C9267516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59673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49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333A8EF6-9E31-EADD-35E5-3CECE0462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AA0F444C-9CB6-7B4C-6942-A386EB7C04FA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F3DE4DE2-0A6C-9CFE-7543-F2E07852D4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B848CD52-B0C4-8F73-32C4-B3B72063E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2512F94-CA14-A45D-E17B-47D66A0170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A17266D3-DD02-C67B-517C-E8FEE47DBE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3B83AE8-B3BE-6F92-DA0F-518BC13BC5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BC8BB69-9312-0BEC-5587-2BB7A6BC06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9FBF7B0-8A80-5186-7EA0-2D68748276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B35DD8E-ADCA-F78B-81F6-F24332BF44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34470" y="1034497"/>
            <a:ext cx="7832227" cy="43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91316" tIns="45657" rIns="91316" bIns="4565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2200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itchFamily="18" charset="0"/>
              </a:rPr>
              <a:t>Matriz de Riesgos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A52291F-3774-41C8-BD35-6A57F988E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76635"/>
          <a:stretch/>
        </p:blipFill>
        <p:spPr>
          <a:xfrm>
            <a:off x="3641725" y="1673058"/>
            <a:ext cx="1860550" cy="4629150"/>
          </a:xfrm>
          <a:prstGeom prst="rect">
            <a:avLst/>
          </a:prstGeom>
        </p:spPr>
      </p:pic>
      <p:sp>
        <p:nvSpPr>
          <p:cNvPr id="12" name="Botón de acción: Volver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1EEEBF4-8A65-437A-9234-70008AEE4703}"/>
              </a:ext>
            </a:extLst>
          </p:cNvPr>
          <p:cNvSpPr/>
          <p:nvPr/>
        </p:nvSpPr>
        <p:spPr>
          <a:xfrm>
            <a:off x="8188038" y="6067114"/>
            <a:ext cx="955962" cy="33299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4761B471-78BA-2E7D-5CD4-6AA22211D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58579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67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69AF0D5E-2F38-F58E-A60D-46FCC87EE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144EFCA4-36DC-28D4-81FE-31D0DD82B67A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567098D0-83EB-D630-A606-371A92DFA0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7BB7615-EABB-3DC2-6480-6116114A1B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6BE4F1D-C13D-F53A-BF4B-8B41B1623D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13DFE8B-ECFB-B787-11EE-9F51402AB2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6C66723-8223-054A-032A-5335D2DF57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C0F08EA-E3E0-36FA-6BF8-F926DB1032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805B24C-3F09-37C6-304B-0CFF4048DF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AB388CE2-93B7-BF75-5CB0-22829EE887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34470" y="1034497"/>
            <a:ext cx="7832227" cy="43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91316" tIns="45657" rIns="91316" bIns="4565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2200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itchFamily="18" charset="0"/>
              </a:rPr>
              <a:t>Matriz de Riesgos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A52291F-3774-41C8-BD35-6A57F988E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6" r="42727"/>
          <a:stretch/>
        </p:blipFill>
        <p:spPr>
          <a:xfrm>
            <a:off x="3215640" y="1702362"/>
            <a:ext cx="2712720" cy="4629150"/>
          </a:xfrm>
          <a:prstGeom prst="rect">
            <a:avLst/>
          </a:prstGeom>
        </p:spPr>
      </p:pic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754C6931-056E-01F1-B482-9732C3E0A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1" y="275009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6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EA614753-E78B-73BF-07B3-838B67A40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1B1A1879-7890-3A2D-44B9-01F8869451B6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2A274FD-E74A-8A0B-B3A1-81AF712378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6E360F5E-C656-56C1-17F4-337767E76F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A4C3B84-5B10-3AF0-B048-F2A185B097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B4D2BB0-60F4-EC72-275B-96D6ABBFE0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2673ECA-F46E-B901-D5F5-CDC2C28B0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A988C777-6AB9-3F14-9599-710A2C77EB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1A667114-A0D8-7DE5-2CB8-817A41E3E2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8C9645B-5465-47D4-1F90-E3158E82FF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B1ADDD-B5C3-8BB6-3B80-E80116348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3"/>
          <a:stretch/>
        </p:blipFill>
        <p:spPr>
          <a:xfrm>
            <a:off x="0" y="1486444"/>
            <a:ext cx="9144000" cy="3818981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2CF4914-B3C4-AD8C-2F57-FA0CF1B0F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80" y="991321"/>
            <a:ext cx="7832227" cy="43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91316" tIns="45657" rIns="91316" bIns="4565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2200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itchFamily="18" charset="0"/>
              </a:rPr>
              <a:t>Mapa de Riesgos</a:t>
            </a:r>
          </a:p>
        </p:txBody>
      </p:sp>
      <p:pic>
        <p:nvPicPr>
          <p:cNvPr id="1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19B66574-4A3F-9E35-4436-C63DF6E12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81859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tón de acción: Volver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1EEEBF4-8A65-437A-9234-70008AEE4703}"/>
              </a:ext>
            </a:extLst>
          </p:cNvPr>
          <p:cNvSpPr/>
          <p:nvPr/>
        </p:nvSpPr>
        <p:spPr>
          <a:xfrm>
            <a:off x="8188038" y="6067114"/>
            <a:ext cx="955962" cy="33299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4051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DF70DA5F-5EF2-0A87-0AC0-AB10BFB74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732F672-5E9D-0DD7-B16A-11BAF1350453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E0B5F822-DB69-D033-A425-40804BC18F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442B686-2116-6DF5-9AF5-BCB9BA3714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06DE576C-1ED7-223E-5180-050F097889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E673C075-DE09-38E9-BF4E-9F6A11CA34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C2A4772-5286-2665-ACCA-3AA060E90F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80BA3A5-A1B1-0F06-5A5C-D5480CE3A3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36DA7B6-4D33-8140-A759-FBE82A8682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F8A6A586-E1BB-3C24-7185-12311E6A49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34470" y="1034497"/>
            <a:ext cx="7832227" cy="43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91316" tIns="45657" rIns="91316" bIns="4565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2200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itchFamily="18" charset="0"/>
              </a:rPr>
              <a:t>Matriz de Riesgos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A52291F-3774-41C8-BD35-6A57F988E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77"/>
          <a:stretch/>
        </p:blipFill>
        <p:spPr>
          <a:xfrm>
            <a:off x="2867025" y="1717583"/>
            <a:ext cx="3409950" cy="4629150"/>
          </a:xfrm>
          <a:prstGeom prst="rect">
            <a:avLst/>
          </a:prstGeom>
        </p:spPr>
      </p:pic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3272225C-E330-36D3-682E-D822DB61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59673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3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4CD088CF-E92A-2DCF-7F21-0DC52059F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E654F696-5179-2A93-7D1A-BF12709ED4A7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02C39225-C59C-990A-D251-869C137666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927FF86-E590-D16A-F8CD-C2E7441734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ADB1691D-983E-B746-E4DC-88E21E843A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52712EB-35E8-1076-81C0-F84D7DB2C8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60FFA189-66B9-68BE-F04B-3B08DEFCED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00A6231-23ED-7B4A-B9A1-CB478952E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2E70C12-E679-BC2D-6E3F-820A54ADA1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0B0797B-96AF-5399-2523-25FD446638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83480" y="1257567"/>
            <a:ext cx="7832227" cy="43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91316" tIns="45657" rIns="91316" bIns="4565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2200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itchFamily="18" charset="0"/>
              </a:rPr>
              <a:t>Matriz de Riesgos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60E2207-0544-4572-903E-5C4B2C7B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5423"/>
            <a:ext cx="9144000" cy="1959870"/>
          </a:xfrm>
          <a:prstGeom prst="rect">
            <a:avLst/>
          </a:prstGeom>
        </p:spPr>
      </p:pic>
      <p:pic>
        <p:nvPicPr>
          <p:cNvPr id="3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A0E0B562-7398-69FD-FE39-FB7017884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63771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59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A98BFE7F-882B-48F0-28C2-A01F13D81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2299BCD8-7029-A3D3-FF44-BECA0A1C1CA0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BDA01536-252D-9B28-FB96-9B74AD7202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DFED40D-54BC-5989-1F0E-6517EEB71D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456612B-8976-D96C-EB3B-0D560CF0B8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F2E96A6-DB98-081E-F59D-6A9059B6BE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09C88442-57F2-A6B2-C1A1-398F4B5A85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5E744552-E7AB-E0BB-A7E3-6E10D0650D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62760D73-2533-BB0A-28C5-9AA8965BD5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EDABC2C1-8382-3301-26F8-E103A7E90E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2" name="8 CuadroTexto">
            <a:extLst>
              <a:ext uri="{FF2B5EF4-FFF2-40B4-BE49-F238E27FC236}">
                <a16:creationId xmlns:a16="http://schemas.microsoft.com/office/drawing/2014/main" id="{741A3B24-651A-8435-F8E8-C37A21AD0D04}"/>
              </a:ext>
            </a:extLst>
          </p:cNvPr>
          <p:cNvSpPr txBox="1"/>
          <p:nvPr/>
        </p:nvSpPr>
        <p:spPr>
          <a:xfrm>
            <a:off x="1006098" y="1230726"/>
            <a:ext cx="699843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BC0000"/>
                </a:solidFill>
                <a:cs typeface="Times New Roman" pitchFamily="18" charset="0"/>
              </a:rPr>
              <a:t>Cronograma del Sistema de Control Interno Institucional: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04A7824-9939-471D-BE51-6E86789AD533}"/>
              </a:ext>
            </a:extLst>
          </p:cNvPr>
          <p:cNvSpPr txBox="1"/>
          <p:nvPr/>
        </p:nvSpPr>
        <p:spPr>
          <a:xfrm>
            <a:off x="65208" y="2793672"/>
            <a:ext cx="10192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/>
              <a:t>Dentro de los primeros   </a:t>
            </a:r>
            <a:r>
              <a:rPr lang="es-MX" sz="1000" b="1" dirty="0"/>
              <a:t>15 días hábiles</a:t>
            </a:r>
            <a:r>
              <a:rPr lang="es-MX" sz="1000" dirty="0"/>
              <a:t>:</a:t>
            </a:r>
          </a:p>
          <a:p>
            <a:pPr algn="just"/>
            <a:r>
              <a:rPr lang="es-MX" sz="1000" dirty="0"/>
              <a:t>4to. Reporte de Avance </a:t>
            </a:r>
            <a:r>
              <a:rPr lang="es-MX" sz="1000" b="1" dirty="0"/>
              <a:t>Trimestral</a:t>
            </a:r>
            <a:r>
              <a:rPr lang="es-MX" sz="1000" dirty="0"/>
              <a:t>.</a:t>
            </a:r>
          </a:p>
          <a:p>
            <a:pPr algn="just"/>
            <a:endParaRPr lang="es-MX" sz="1000" dirty="0"/>
          </a:p>
          <a:p>
            <a:pPr algn="just"/>
            <a:r>
              <a:rPr lang="es-MX" sz="1000" b="1" dirty="0"/>
              <a:t>31 de enero:</a:t>
            </a:r>
          </a:p>
          <a:p>
            <a:pPr algn="just"/>
            <a:r>
              <a:rPr lang="es-MX" sz="1000" dirty="0"/>
              <a:t>Entrega del Reporte </a:t>
            </a:r>
            <a:r>
              <a:rPr lang="es-MX" sz="1000" b="1" dirty="0"/>
              <a:t>Anual de Comportamiento de los Riesgos (RAC)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2EDBD81-1AC4-666D-B6A8-32B220E31B16}"/>
              </a:ext>
            </a:extLst>
          </p:cNvPr>
          <p:cNvSpPr txBox="1"/>
          <p:nvPr/>
        </p:nvSpPr>
        <p:spPr>
          <a:xfrm>
            <a:off x="2350396" y="2863080"/>
            <a:ext cx="8371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/>
              <a:t>Dentro de los primeros   </a:t>
            </a:r>
            <a:r>
              <a:rPr lang="es-MX" sz="1000" b="1" dirty="0"/>
              <a:t>15 días hábiles</a:t>
            </a:r>
            <a:r>
              <a:rPr lang="es-MX" sz="1000" dirty="0"/>
              <a:t>:</a:t>
            </a:r>
          </a:p>
          <a:p>
            <a:pPr algn="just"/>
            <a:r>
              <a:rPr lang="es-MX" sz="1000" dirty="0"/>
              <a:t>1er. Reporte de Avance </a:t>
            </a:r>
            <a:r>
              <a:rPr lang="es-MX" sz="1000" b="1" dirty="0"/>
              <a:t>Trimestral</a:t>
            </a:r>
            <a:endParaRPr lang="es-MX" sz="1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17C80CC-F2A1-AD2B-F67A-AD526A3B592B}"/>
              </a:ext>
            </a:extLst>
          </p:cNvPr>
          <p:cNvSpPr txBox="1"/>
          <p:nvPr/>
        </p:nvSpPr>
        <p:spPr>
          <a:xfrm>
            <a:off x="7483746" y="2390656"/>
            <a:ext cx="7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b="1" dirty="0"/>
              <a:t>Evacuación al SCII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472E6EB-26BD-4005-E434-0B03F62CF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" y="1631364"/>
            <a:ext cx="9078792" cy="12277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A7B6CFE-6631-1999-DA77-C169320B7618}"/>
              </a:ext>
            </a:extLst>
          </p:cNvPr>
          <p:cNvSpPr txBox="1"/>
          <p:nvPr/>
        </p:nvSpPr>
        <p:spPr>
          <a:xfrm>
            <a:off x="1928388" y="1727197"/>
            <a:ext cx="564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Actividades y seguimiento de la Administración de Riesgos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F3BE95D-DD1A-E580-A4A8-4D227CAB8277}"/>
              </a:ext>
            </a:extLst>
          </p:cNvPr>
          <p:cNvSpPr txBox="1"/>
          <p:nvPr/>
        </p:nvSpPr>
        <p:spPr>
          <a:xfrm>
            <a:off x="8128000" y="2857560"/>
            <a:ext cx="988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/>
              <a:t>Último día hábil:</a:t>
            </a:r>
          </a:p>
          <a:p>
            <a:pPr algn="just"/>
            <a:r>
              <a:rPr lang="es-MX" sz="1000" dirty="0"/>
              <a:t>Elaboración del </a:t>
            </a:r>
            <a:r>
              <a:rPr lang="es-MX" sz="1000" b="1" dirty="0"/>
              <a:t>Programa de Trabajo de Administración de Riesgos  (PTAR)</a:t>
            </a:r>
          </a:p>
        </p:txBody>
      </p:sp>
      <p:sp>
        <p:nvSpPr>
          <p:cNvPr id="21" name="Botón de acción: ir a inicio 2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7A5660E-FE6D-4323-A89A-F755E20B6D86}"/>
              </a:ext>
            </a:extLst>
          </p:cNvPr>
          <p:cNvSpPr/>
          <p:nvPr/>
        </p:nvSpPr>
        <p:spPr>
          <a:xfrm>
            <a:off x="8128000" y="5850003"/>
            <a:ext cx="876300" cy="466556"/>
          </a:xfrm>
          <a:prstGeom prst="actionButtonHom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EC8AC47-2937-4409-8C74-305CD79008CB}"/>
              </a:ext>
            </a:extLst>
          </p:cNvPr>
          <p:cNvSpPr txBox="1"/>
          <p:nvPr/>
        </p:nvSpPr>
        <p:spPr>
          <a:xfrm>
            <a:off x="4565940" y="2865087"/>
            <a:ext cx="837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/>
              <a:t>Dentro de los primeros   </a:t>
            </a:r>
            <a:r>
              <a:rPr lang="es-MX" sz="1000" b="1" dirty="0"/>
              <a:t>15 días hábiles</a:t>
            </a:r>
            <a:r>
              <a:rPr lang="es-MX" sz="1000" dirty="0"/>
              <a:t>:</a:t>
            </a:r>
          </a:p>
          <a:p>
            <a:pPr algn="just"/>
            <a:r>
              <a:rPr lang="es-MX" sz="1000" dirty="0"/>
              <a:t>2do. Reporte de Avance </a:t>
            </a:r>
            <a:r>
              <a:rPr lang="es-MX" sz="1000" b="1" dirty="0"/>
              <a:t>Trimestral</a:t>
            </a:r>
            <a:endParaRPr lang="es-MX" sz="10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4934F74-41DA-4AAE-884E-B400F5F31542}"/>
              </a:ext>
            </a:extLst>
          </p:cNvPr>
          <p:cNvSpPr txBox="1"/>
          <p:nvPr/>
        </p:nvSpPr>
        <p:spPr>
          <a:xfrm>
            <a:off x="6757260" y="2863080"/>
            <a:ext cx="8371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/>
              <a:t>Dentro de los primeros   </a:t>
            </a:r>
            <a:r>
              <a:rPr lang="es-MX" sz="1000" b="1" dirty="0"/>
              <a:t>15 días hábiles</a:t>
            </a:r>
            <a:r>
              <a:rPr lang="es-MX" sz="1000" dirty="0"/>
              <a:t>:</a:t>
            </a:r>
          </a:p>
          <a:p>
            <a:pPr algn="just"/>
            <a:r>
              <a:rPr lang="es-MX" sz="1000" dirty="0"/>
              <a:t>3er. Reporte de Avance </a:t>
            </a:r>
            <a:r>
              <a:rPr lang="es-MX" sz="1000" b="1" dirty="0"/>
              <a:t>Trimestral</a:t>
            </a:r>
            <a:endParaRPr lang="es-MX" sz="1000" dirty="0"/>
          </a:p>
        </p:txBody>
      </p:sp>
      <p:pic>
        <p:nvPicPr>
          <p:cNvPr id="4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665A8BD0-B944-EB90-ABA1-01DADE063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3" y="240935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5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9AF9ED4C-6D21-DF1D-9C55-66EC23AC3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Diagrama de flujo: proceso alternativo 30">
            <a:extLst>
              <a:ext uri="{FF2B5EF4-FFF2-40B4-BE49-F238E27FC236}">
                <a16:creationId xmlns:a16="http://schemas.microsoft.com/office/drawing/2014/main" id="{F125766F-5E90-1BEE-C8F2-994D5EFB5DA0}"/>
              </a:ext>
            </a:extLst>
          </p:cNvPr>
          <p:cNvSpPr/>
          <p:nvPr/>
        </p:nvSpPr>
        <p:spPr>
          <a:xfrm>
            <a:off x="819243" y="2645348"/>
            <a:ext cx="5701065" cy="500165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8C80EE3-92C3-5DB7-4985-9C777770B30A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525DFBC2-6CB0-207D-21A0-0A1E1526D7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196F1CA5-B490-8209-E828-F6EF0E37E8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F70831F2-489B-2884-BE38-4451AAC9B1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6B82FCF-2489-F4F1-4378-30A76F4E7A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06C9212-F29B-9982-0F3B-18D2CE7039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8865F4D-4014-10AE-18B5-26F652E48C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C8055CD-1A93-B0C2-D2E6-78DC996897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017661FD-9768-9520-7018-7201A917BE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5B06DE1-C1FC-41E4-AA07-414544BDBD1A}"/>
              </a:ext>
            </a:extLst>
          </p:cNvPr>
          <p:cNvSpPr txBox="1"/>
          <p:nvPr/>
        </p:nvSpPr>
        <p:spPr>
          <a:xfrm>
            <a:off x="482600" y="1964449"/>
            <a:ext cx="770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Temas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9C4575C-B9F1-4BB7-9225-A5C1ECBDF4F8}"/>
              </a:ext>
            </a:extLst>
          </p:cNvPr>
          <p:cNvSpPr txBox="1"/>
          <p:nvPr/>
        </p:nvSpPr>
        <p:spPr>
          <a:xfrm>
            <a:off x="1137480" y="2704194"/>
            <a:ext cx="770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" panose="020B0502040204020203" pitchFamily="34" charset="0"/>
              </a:rPr>
              <a:t>Elaboración de la Matriz de Riesgos</a:t>
            </a:r>
          </a:p>
        </p:txBody>
      </p:sp>
      <p:pic>
        <p:nvPicPr>
          <p:cNvPr id="6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33D465EB-B3D1-68FD-95E2-C5F4CFF1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3" y="302271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380A0907-167E-2202-B829-9CE65B24808D}"/>
              </a:ext>
            </a:extLst>
          </p:cNvPr>
          <p:cNvSpPr/>
          <p:nvPr/>
        </p:nvSpPr>
        <p:spPr>
          <a:xfrm>
            <a:off x="482600" y="2589338"/>
            <a:ext cx="632296" cy="6121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1</a:t>
            </a:r>
          </a:p>
        </p:txBody>
      </p:sp>
      <p:sp>
        <p:nvSpPr>
          <p:cNvPr id="32" name="Diagrama de flujo: proceso alternativo 31">
            <a:extLst>
              <a:ext uri="{FF2B5EF4-FFF2-40B4-BE49-F238E27FC236}">
                <a16:creationId xmlns:a16="http://schemas.microsoft.com/office/drawing/2014/main" id="{914AE872-4AEB-57DC-86F5-8D8BFFCB25A0}"/>
              </a:ext>
            </a:extLst>
          </p:cNvPr>
          <p:cNvSpPr/>
          <p:nvPr/>
        </p:nvSpPr>
        <p:spPr>
          <a:xfrm>
            <a:off x="819243" y="3609159"/>
            <a:ext cx="7842157" cy="637515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>
            <a:hlinkClick r:id="rId3" action="ppaction://hlinksldjump"/>
            <a:extLst>
              <a:ext uri="{FF2B5EF4-FFF2-40B4-BE49-F238E27FC236}">
                <a16:creationId xmlns:a16="http://schemas.microsoft.com/office/drawing/2014/main" id="{F2B96F26-2F0D-6A82-E7A5-0C23026F7871}"/>
              </a:ext>
            </a:extLst>
          </p:cNvPr>
          <p:cNvSpPr/>
          <p:nvPr/>
        </p:nvSpPr>
        <p:spPr>
          <a:xfrm>
            <a:off x="482600" y="3609159"/>
            <a:ext cx="632296" cy="6121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2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6AD8776-92CE-6BE6-B41D-A6E876A092B3}"/>
              </a:ext>
            </a:extLst>
          </p:cNvPr>
          <p:cNvSpPr txBox="1"/>
          <p:nvPr/>
        </p:nvSpPr>
        <p:spPr>
          <a:xfrm>
            <a:off x="1137480" y="3568187"/>
            <a:ext cx="770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" panose="020B0502040204020203" pitchFamily="34" charset="0"/>
              </a:rPr>
              <a:t>Elaboración de la Evaluación al Sistema de Control Interno y Formato de Acciones de Mejora.</a:t>
            </a:r>
          </a:p>
        </p:txBody>
      </p:sp>
    </p:spTree>
    <p:extLst>
      <p:ext uri="{BB962C8B-B14F-4D97-AF65-F5344CB8AC3E}">
        <p14:creationId xmlns:p14="http://schemas.microsoft.com/office/powerpoint/2010/main" val="3581743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8BEDB643-905D-9666-5F42-AFA23C626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851C6A6E-6687-83BB-A76C-4E5F2CF70908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54E6DF3-1873-460A-2241-0A82C3000F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18BC661-0B08-9808-4202-961C00DBE3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1970D145-5087-1278-8DE9-E843014DA0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105B4117-4A3D-E77F-7378-306871C51A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DE747B1-2C34-0926-58D8-E89D203037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3FAB75A-9936-1760-D709-CEB7927A2F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8A676EB-1222-D67A-F110-77427E5E4F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E05A44E-59EE-6741-833C-CF281ED6A9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직사각형 7">
            <a:extLst>
              <a:ext uri="{FF2B5EF4-FFF2-40B4-BE49-F238E27FC236}">
                <a16:creationId xmlns:a16="http://schemas.microsoft.com/office/drawing/2014/main" id="{8818ACA6-D846-45AB-B23A-9B6FE3CBF6E8}"/>
              </a:ext>
            </a:extLst>
          </p:cNvPr>
          <p:cNvSpPr/>
          <p:nvPr/>
        </p:nvSpPr>
        <p:spPr>
          <a:xfrm>
            <a:off x="0" y="2884451"/>
            <a:ext cx="6591301" cy="10906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ADD8EE8-E046-4791-8E82-D92DFFB3A600}"/>
              </a:ext>
            </a:extLst>
          </p:cNvPr>
          <p:cNvSpPr txBox="1"/>
          <p:nvPr/>
        </p:nvSpPr>
        <p:spPr>
          <a:xfrm>
            <a:off x="317925" y="3078490"/>
            <a:ext cx="612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Elaboración de la Evaluación al Sistema de Control Interno y Formato de Acciones de Mejora</a:t>
            </a:r>
          </a:p>
        </p:txBody>
      </p: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4C49D0D1-F578-7809-AACB-84E557ADB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25148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44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7BB56-BD86-59FD-DA9B-62AC855D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FBE73FB6-5F4D-450D-1C99-DE0A2A098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4030C694-5D2A-9A56-CC75-4F6B2844B613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34701DE-5504-D3E1-478F-2369F27816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00000A3-0F50-07CC-819C-6B37BAA2D5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20A7D21-F3C0-AF83-1FD8-56FFD28C4A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FFBAB49-376A-67BD-D000-AB4810DC10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E881E1DD-8F7D-CE6C-F68E-DA97B1CA2F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51F7337F-1E68-C657-A969-35657BE2CB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5D41A23A-72BB-2DC8-C3BC-FCFA325676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A52A4482-93CF-5F12-34C7-1B60281E2D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7B06C0A5-862C-FB93-5691-643E711A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25148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39F14E19-2D06-BB61-FA6F-56ECC75B6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99" y="1390611"/>
            <a:ext cx="2139566" cy="46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316" tIns="45657" rIns="91316" bIns="4565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MX" sz="24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Control Interno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BE153F-D215-B9A8-EB72-E98C8059182F}"/>
              </a:ext>
            </a:extLst>
          </p:cNvPr>
          <p:cNvSpPr/>
          <p:nvPr/>
        </p:nvSpPr>
        <p:spPr>
          <a:xfrm>
            <a:off x="333599" y="1974519"/>
            <a:ext cx="838834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.</a:t>
            </a:r>
          </a:p>
          <a:p>
            <a:endParaRPr lang="es-MX" sz="1700" dirty="0">
              <a:latin typeface="Times New Roman" pitchFamily="18" charset="0"/>
              <a:cs typeface="Times New Roman" pitchFamily="18" charset="0"/>
            </a:endParaRPr>
          </a:p>
          <a:p>
            <a:endParaRPr lang="es-MX" sz="1700" dirty="0">
              <a:latin typeface="Times New Roman" pitchFamily="18" charset="0"/>
              <a:cs typeface="Times New Roman" pitchFamily="18" charset="0"/>
            </a:endParaRPr>
          </a:p>
          <a:p>
            <a:endParaRPr lang="es-MX" sz="1700" dirty="0">
              <a:latin typeface="Times New Roman" pitchFamily="18" charset="0"/>
              <a:cs typeface="Times New Roman" pitchFamily="18" charset="0"/>
            </a:endParaRPr>
          </a:p>
          <a:p>
            <a:endParaRPr lang="es-MX" sz="1700" dirty="0">
              <a:latin typeface="Times New Roman" pitchFamily="18" charset="0"/>
              <a:cs typeface="Times New Roman" pitchFamily="18" charset="0"/>
            </a:endParaRPr>
          </a:p>
          <a:p>
            <a:endParaRPr lang="es-MX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MX" sz="1700" dirty="0"/>
          </a:p>
          <a:p>
            <a:pPr algn="just"/>
            <a:endParaRPr lang="es-MX" sz="1700" dirty="0"/>
          </a:p>
          <a:p>
            <a:pPr algn="just"/>
            <a:endParaRPr lang="es-MX" sz="1700" dirty="0"/>
          </a:p>
          <a:p>
            <a:pPr algn="just"/>
            <a:endParaRPr lang="es-MX" sz="17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F04F069-E268-4B3C-9A92-D92EED854A1E}"/>
              </a:ext>
            </a:extLst>
          </p:cNvPr>
          <p:cNvSpPr/>
          <p:nvPr/>
        </p:nvSpPr>
        <p:spPr>
          <a:xfrm>
            <a:off x="257821" y="2495096"/>
            <a:ext cx="5199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dirty="0">
                <a:latin typeface="Gotham light"/>
                <a:ea typeface="Times New Roman" panose="02020603050405020304" pitchFamily="18" charset="0"/>
                <a:cs typeface="Tahoma" panose="020B0604030504040204" pitchFamily="34" charset="0"/>
              </a:rPr>
              <a:t>Proceso efectuado por los Titulares, Órganos de Gobierno, la Administración y los demás servidores públicos de la Administración Pública Estatal, con objeto de proporcionar una seguridad razonable sobre la consecución de las metas y objetivos Institucionales y la salvaguarda de los recursos públicos, así como para prevenir actos contrarios a la integridad. </a:t>
            </a:r>
          </a:p>
        </p:txBody>
      </p:sp>
      <p:pic>
        <p:nvPicPr>
          <p:cNvPr id="16" name="Picture 4" descr="https://www.pronabec.gob.pe/wp-content/uploads/2022/08/sci-trabajando-en-pc.png">
            <a:extLst>
              <a:ext uri="{FF2B5EF4-FFF2-40B4-BE49-F238E27FC236}">
                <a16:creationId xmlns:a16="http://schemas.microsoft.com/office/drawing/2014/main" id="{06023658-A719-42A0-9998-0BB2A9A51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95" y="2027445"/>
            <a:ext cx="4416425" cy="331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90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7BB56-BD86-59FD-DA9B-62AC855D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FBE73FB6-5F4D-450D-1C99-DE0A2A098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4030C694-5D2A-9A56-CC75-4F6B2844B613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34701DE-5504-D3E1-478F-2369F27816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00000A3-0F50-07CC-819C-6B37BAA2D5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20A7D21-F3C0-AF83-1FD8-56FFD28C4A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FFBAB49-376A-67BD-D000-AB4810DC10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E881E1DD-8F7D-CE6C-F68E-DA97B1CA2F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51F7337F-1E68-C657-A969-35657BE2CB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5D41A23A-72BB-2DC8-C3BC-FCFA325676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A52A4482-93CF-5F12-34C7-1B60281E2D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7B06C0A5-862C-FB93-5691-643E711A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25148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39F14E19-2D06-BB61-FA6F-56ECC75B6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99" y="1390611"/>
            <a:ext cx="4447634" cy="46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316" tIns="45657" rIns="91316" bIns="4565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MX" sz="24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Componentes del Control Interno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BE153F-D215-B9A8-EB72-E98C8059182F}"/>
              </a:ext>
            </a:extLst>
          </p:cNvPr>
          <p:cNvSpPr/>
          <p:nvPr/>
        </p:nvSpPr>
        <p:spPr>
          <a:xfrm>
            <a:off x="333599" y="1974519"/>
            <a:ext cx="838834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Con el fin de que el Sistema de Control Interno sea </a:t>
            </a:r>
            <a:r>
              <a:rPr lang="es-MX" sz="1700" b="1" dirty="0"/>
              <a:t>eficiente y contribuya </a:t>
            </a:r>
            <a:r>
              <a:rPr lang="es-MX" sz="1700" dirty="0"/>
              <a:t>a alcanzar los objetivos y metas Institucionales; adiciona </a:t>
            </a:r>
            <a:r>
              <a:rPr lang="es-MX" sz="1700" b="1" dirty="0"/>
              <a:t>principios</a:t>
            </a:r>
            <a:r>
              <a:rPr lang="es-MX" sz="1700" dirty="0"/>
              <a:t> en cada </a:t>
            </a:r>
            <a:r>
              <a:rPr lang="es-MX" sz="1700" b="1" dirty="0"/>
              <a:t>Norma General </a:t>
            </a:r>
            <a:r>
              <a:rPr lang="es-MX" sz="1700" dirty="0"/>
              <a:t>que fortalecen su alcance y los beneficios que se espera de su observancia:</a:t>
            </a:r>
          </a:p>
          <a:p>
            <a:pPr algn="just"/>
            <a:endParaRPr lang="es-MX" sz="1700" dirty="0"/>
          </a:p>
          <a:p>
            <a:r>
              <a:rPr lang="es-MX" sz="1700" dirty="0"/>
              <a:t>Las </a:t>
            </a:r>
            <a:r>
              <a:rPr lang="es-MX" sz="1700" b="1" dirty="0"/>
              <a:t>cinco Normas Generales de Control Interno </a:t>
            </a:r>
            <a:r>
              <a:rPr lang="es-MX" sz="1700" dirty="0"/>
              <a:t>están interrelacionadas, y derivan de la forma cómo la administración administre las operaciones, están integradas a los procesos administrativos y se relacionan con las oportunidades, fortalezas, amenazas y debilidades particulares de la realidad de la institución.</a:t>
            </a:r>
          </a:p>
          <a:p>
            <a:endParaRPr lang="es-MX" sz="1700" dirty="0">
              <a:latin typeface="Times New Roman" pitchFamily="18" charset="0"/>
              <a:cs typeface="Times New Roman" pitchFamily="18" charset="0"/>
            </a:endParaRPr>
          </a:p>
          <a:p>
            <a:endParaRPr lang="es-MX" sz="1700" dirty="0">
              <a:latin typeface="Times New Roman" pitchFamily="18" charset="0"/>
              <a:cs typeface="Times New Roman" pitchFamily="18" charset="0"/>
            </a:endParaRPr>
          </a:p>
          <a:p>
            <a:endParaRPr lang="es-MX" sz="1700" dirty="0">
              <a:latin typeface="Times New Roman" pitchFamily="18" charset="0"/>
              <a:cs typeface="Times New Roman" pitchFamily="18" charset="0"/>
            </a:endParaRPr>
          </a:p>
          <a:p>
            <a:endParaRPr lang="es-MX" sz="1700" dirty="0">
              <a:latin typeface="Times New Roman" pitchFamily="18" charset="0"/>
              <a:cs typeface="Times New Roman" pitchFamily="18" charset="0"/>
            </a:endParaRPr>
          </a:p>
          <a:p>
            <a:endParaRPr lang="es-MX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MX" sz="1700" dirty="0"/>
          </a:p>
          <a:p>
            <a:pPr algn="just"/>
            <a:endParaRPr lang="es-MX" sz="1700" dirty="0"/>
          </a:p>
          <a:p>
            <a:pPr algn="just"/>
            <a:endParaRPr lang="es-MX" sz="1700" dirty="0"/>
          </a:p>
          <a:p>
            <a:pPr algn="just"/>
            <a:endParaRPr lang="es-MX" sz="1700" dirty="0"/>
          </a:p>
        </p:txBody>
      </p:sp>
    </p:spTree>
    <p:extLst>
      <p:ext uri="{BB962C8B-B14F-4D97-AF65-F5344CB8AC3E}">
        <p14:creationId xmlns:p14="http://schemas.microsoft.com/office/powerpoint/2010/main" val="336281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9A5E5-BE76-9EFD-7B4E-C368C0B56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B3B724B3-DEB8-767E-45E9-D188F5CF6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A1FA104E-83AA-F73B-32DF-6E3351620C1C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C47E63C-16E0-B9CB-AB51-BEE45688C3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A52916FB-8561-0672-C5E4-C513717A1E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C8B4887-7A6E-C378-C8B6-3DA3AC7E0D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0CD6232D-12A1-7E7B-40AE-4CA086F4CA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9477423-52DE-841B-D594-3C82B8D3A3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3F7E8EA-DBC7-2384-811E-F4AA753047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E1832418-F5F8-3B32-2999-F269F348BC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51FD825B-5F70-5ABB-E12C-38405250AC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47BD4F00-1085-E7CF-E625-AB92FCF8A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25148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7 CuadroTexto">
            <a:extLst>
              <a:ext uri="{FF2B5EF4-FFF2-40B4-BE49-F238E27FC236}">
                <a16:creationId xmlns:a16="http://schemas.microsoft.com/office/drawing/2014/main" id="{7EB1292D-A0A7-D098-DF4D-0FAA6D27F90E}"/>
              </a:ext>
            </a:extLst>
          </p:cNvPr>
          <p:cNvSpPr txBox="1"/>
          <p:nvPr/>
        </p:nvSpPr>
        <p:spPr>
          <a:xfrm>
            <a:off x="360501" y="1372155"/>
            <a:ext cx="5582368" cy="46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316" tIns="45657" rIns="91316" bIns="45657">
            <a:spAutoFit/>
          </a:bodyPr>
          <a:lstStyle>
            <a:defPPr>
              <a:defRPr lang="es-MX"/>
            </a:defPPr>
            <a:lvl1pPr>
              <a:defRPr sz="2400" b="1">
                <a:solidFill>
                  <a:srgbClr val="0070C0"/>
                </a:solidFill>
                <a:cs typeface="Times New Roman" pitchFamily="18" charset="0"/>
              </a:defRPr>
            </a:lvl1pPr>
            <a:lvl2pPr marL="742950" indent="-285750">
              <a:defRPr>
                <a:latin typeface="Arial" pitchFamily="34" charset="0"/>
              </a:defRPr>
            </a:lvl2pPr>
            <a:lvl3pPr marL="1143000" indent="-228600">
              <a:defRPr>
                <a:latin typeface="Arial" pitchFamily="34" charset="0"/>
              </a:defRPr>
            </a:lvl3pPr>
            <a:lvl4pPr marL="1598613" indent="-227013">
              <a:defRPr>
                <a:latin typeface="Arial" pitchFamily="34" charset="0"/>
              </a:defRPr>
            </a:lvl4pPr>
            <a:lvl5pPr marL="2057400" indent="-228600">
              <a:defRPr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s-MX" dirty="0"/>
              <a:t>Evaluación del Sistema de Control Interno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700ABA5-EC78-DAA1-B1C0-E4F63B024D86}"/>
              </a:ext>
            </a:extLst>
          </p:cNvPr>
          <p:cNvSpPr/>
          <p:nvPr/>
        </p:nvSpPr>
        <p:spPr>
          <a:xfrm>
            <a:off x="360501" y="2106400"/>
            <a:ext cx="832397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El Sistema de Control Interno Institucional deberá ser evaluado </a:t>
            </a:r>
            <a:r>
              <a:rPr lang="es-MX" sz="1700" b="1" dirty="0"/>
              <a:t>anualmente</a:t>
            </a:r>
            <a:r>
              <a:rPr lang="es-MX" sz="1700" dirty="0"/>
              <a:t>, en el mes de </a:t>
            </a:r>
            <a:r>
              <a:rPr lang="es-MX" sz="1700" b="1" dirty="0"/>
              <a:t>noviembre</a:t>
            </a:r>
            <a:r>
              <a:rPr lang="es-MX" sz="1700" dirty="0"/>
              <a:t> de cada ejercicio, por los servidores públicos responsables de los procesos prioritarios (sustantivos y administrativos) en el ámbito de su competencia, identificando y conservando la evidencia documental y/o electrónica que acredite la existencia y suficiencia de la implementación de las </a:t>
            </a:r>
            <a:r>
              <a:rPr lang="es-MX" sz="1700" b="1" dirty="0"/>
              <a:t>05 Normas Generales de Control Interno, </a:t>
            </a:r>
            <a:r>
              <a:rPr lang="es-MX" sz="1700" dirty="0"/>
              <a:t>sus </a:t>
            </a:r>
            <a:r>
              <a:rPr lang="es-MX" sz="1700" b="1" dirty="0"/>
              <a:t>17 Principios </a:t>
            </a:r>
            <a:r>
              <a:rPr lang="es-MX" sz="1700" dirty="0"/>
              <a:t>y </a:t>
            </a:r>
            <a:r>
              <a:rPr lang="es-MX" sz="1700" b="1" dirty="0"/>
              <a:t>elementos de Control</a:t>
            </a:r>
            <a:r>
              <a:rPr lang="es-MX" sz="1700" dirty="0"/>
              <a:t>; así como, de tenerla a disposición de las Instancias Fiscalizadoras que la soliciten.</a:t>
            </a:r>
          </a:p>
          <a:p>
            <a:pPr algn="just"/>
            <a:endParaRPr lang="es-MX" sz="1700" dirty="0"/>
          </a:p>
          <a:p>
            <a:pPr algn="just"/>
            <a:endParaRPr lang="es-MX" sz="1700" dirty="0"/>
          </a:p>
        </p:txBody>
      </p:sp>
    </p:spTree>
    <p:extLst>
      <p:ext uri="{BB962C8B-B14F-4D97-AF65-F5344CB8AC3E}">
        <p14:creationId xmlns:p14="http://schemas.microsoft.com/office/powerpoint/2010/main" val="251789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A8171-5953-2A52-54E8-9BE7EE1D6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31B8F85B-3689-EB9D-97FE-568CB0A1C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F5E57EB5-7804-F14B-BCA1-5B97AE1C0BD2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3FDF0B8-A8B7-91E2-ED9A-27FA0C943B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051816CD-1E5E-AC56-5EB5-5D755621D5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7685192-2D1A-CAC7-CF11-6D82D50426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45F3E8C-A08E-2616-1D75-54578B3580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588E923-C102-53AF-E6A9-22BFDA5BE2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BE33E49-C2CB-9B9D-4843-F5DF376ACB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6DB97D91-6C3C-BCB6-D416-918324852A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19193BA-0BBF-8408-F634-8D91C03F5C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A652A883-3A5A-2927-6362-9B1D6778D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25148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93FA8E8C-ED57-4D0E-88C1-C18362F9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428" y="949478"/>
            <a:ext cx="4949310" cy="46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316" tIns="45657" rIns="91316" bIns="4565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s-MX" sz="24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Normas Generales de Control Interno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29C7AD6-B9C1-7673-899D-5AEA1AE94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758517"/>
              </p:ext>
            </p:extLst>
          </p:nvPr>
        </p:nvGraphicFramePr>
        <p:xfrm>
          <a:off x="2134909" y="1589696"/>
          <a:ext cx="4479886" cy="4206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565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E8F47-B196-0BE6-A83C-4DCE01030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36B7E456-E0EA-D20D-BE43-1E8AADC16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06338177-776A-7C08-5BF4-CB35F2593F0E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E65213F-5D39-67D8-99D2-B470F043F2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6AD864F-6D12-6ED0-3B1C-95F6B05D22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CCD2371-CD7C-9666-8C53-AF4F30844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5DB4770-7D38-BADD-CCDB-E99FB9098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5056DC32-1A8A-8318-F3FE-43466EA462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D9AD8C2-2839-5AF9-054C-CCAB70AF9D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E1DD9F7-1C8A-5F35-6DB9-68990C7129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DE8D228-9A89-E22B-BE7C-436F34B8CB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6C4A786D-E60D-F614-04C3-DDFACA9F0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25148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7 CuadroTexto">
            <a:extLst>
              <a:ext uri="{FF2B5EF4-FFF2-40B4-BE49-F238E27FC236}">
                <a16:creationId xmlns:a16="http://schemas.microsoft.com/office/drawing/2014/main" id="{45589964-3156-00B8-4A31-978B7D4EA904}"/>
              </a:ext>
            </a:extLst>
          </p:cNvPr>
          <p:cNvSpPr txBox="1"/>
          <p:nvPr/>
        </p:nvSpPr>
        <p:spPr>
          <a:xfrm>
            <a:off x="1881724" y="596975"/>
            <a:ext cx="69127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Principios</a:t>
            </a:r>
          </a:p>
        </p:txBody>
      </p:sp>
      <p:sp>
        <p:nvSpPr>
          <p:cNvPr id="16" name="7 CuadroTexto">
            <a:extLst>
              <a:ext uri="{FF2B5EF4-FFF2-40B4-BE49-F238E27FC236}">
                <a16:creationId xmlns:a16="http://schemas.microsoft.com/office/drawing/2014/main" id="{0F38A2B7-973C-1ACB-8BB2-0E6FE9337BA7}"/>
              </a:ext>
            </a:extLst>
          </p:cNvPr>
          <p:cNvSpPr txBox="1"/>
          <p:nvPr/>
        </p:nvSpPr>
        <p:spPr>
          <a:xfrm>
            <a:off x="360501" y="1372155"/>
            <a:ext cx="4093627" cy="46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316" tIns="45657" rIns="91316" bIns="45657">
            <a:spAutoFit/>
          </a:bodyPr>
          <a:lstStyle>
            <a:defPPr>
              <a:defRPr lang="es-MX"/>
            </a:defPPr>
            <a:lvl1pPr>
              <a:defRPr sz="2400" b="1">
                <a:solidFill>
                  <a:srgbClr val="0070C0"/>
                </a:solidFill>
                <a:cs typeface="Times New Roman" pitchFamily="18" charset="0"/>
              </a:defRPr>
            </a:lvl1pPr>
            <a:lvl2pPr marL="742950" indent="-285750">
              <a:defRPr>
                <a:latin typeface="Arial" pitchFamily="34" charset="0"/>
              </a:defRPr>
            </a:lvl2pPr>
            <a:lvl3pPr marL="1143000" indent="-228600">
              <a:defRPr>
                <a:latin typeface="Arial" pitchFamily="34" charset="0"/>
              </a:defRPr>
            </a:lvl3pPr>
            <a:lvl4pPr marL="1598613" indent="-227013">
              <a:defRPr>
                <a:latin typeface="Arial" pitchFamily="34" charset="0"/>
              </a:defRPr>
            </a:lvl4pPr>
            <a:lvl5pPr marL="2057400" indent="-228600">
              <a:defRPr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s-MX" dirty="0"/>
              <a:t>Norma 1. Ambiente de Control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64C40B4-8A14-B5FC-0610-77EA615C3780}"/>
              </a:ext>
            </a:extLst>
          </p:cNvPr>
          <p:cNvSpPr/>
          <p:nvPr/>
        </p:nvSpPr>
        <p:spPr>
          <a:xfrm>
            <a:off x="349507" y="2012373"/>
            <a:ext cx="832397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Principios relacionados con la ética, integridad y el entorno de control</a:t>
            </a:r>
          </a:p>
          <a:p>
            <a:pPr algn="just"/>
            <a:endParaRPr lang="es-MX" sz="17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1700" b="1" dirty="0"/>
              <a:t>Integridad y valores éticos: </a:t>
            </a:r>
            <a:r>
              <a:rPr lang="es-MX" sz="1700" dirty="0"/>
              <a:t>Demostrar compromiso con la integridad y los valores éticos.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700" b="1" dirty="0"/>
              <a:t>Responsabilidad de supervisión</a:t>
            </a:r>
            <a:r>
              <a:rPr lang="es-MX" sz="1700" dirty="0"/>
              <a:t>: El órgano de gobierno demuestra independencia de la administración y supervisa el desarrollo y el rendimiento del control interno.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700" b="1" dirty="0"/>
              <a:t>Estructura, autoridad y responsabilidad: </a:t>
            </a:r>
            <a:r>
              <a:rPr lang="es-MX" sz="1700" dirty="0"/>
              <a:t>La administración establece la estructura, líneas de reporte, y las autoridades y responsabilidades apropiadas en la búsqueda de los objetivos.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700" b="1" dirty="0"/>
              <a:t>Compromiso con la competencia: </a:t>
            </a:r>
            <a:r>
              <a:rPr lang="es-MX" sz="1700" dirty="0"/>
              <a:t>La entidad demuestra un compromiso con la competencia para asegurar que el personal posee los conocimientos y habilidades necesarios.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700" b="1" dirty="0"/>
              <a:t>Rendición de cuentas: </a:t>
            </a:r>
            <a:r>
              <a:rPr lang="es-MX" sz="1700" dirty="0"/>
              <a:t>La administración y el órgano de gobierno hacen responsables a las personas por sus responsabilidades de control interno en la búsqueda de los objetivos. </a:t>
            </a:r>
          </a:p>
          <a:p>
            <a:pPr algn="just"/>
            <a:endParaRPr lang="es-MX" sz="1700" dirty="0"/>
          </a:p>
        </p:txBody>
      </p:sp>
      <p:sp>
        <p:nvSpPr>
          <p:cNvPr id="19" name="Flecha: curvada hacia arriba 18">
            <a:hlinkClick r:id="rId3" action="ppaction://hlinksldjump"/>
            <a:extLst>
              <a:ext uri="{FF2B5EF4-FFF2-40B4-BE49-F238E27FC236}">
                <a16:creationId xmlns:a16="http://schemas.microsoft.com/office/drawing/2014/main" id="{3057ED40-0748-E9B5-02D0-1BD4AEB23E23}"/>
              </a:ext>
            </a:extLst>
          </p:cNvPr>
          <p:cNvSpPr/>
          <p:nvPr/>
        </p:nvSpPr>
        <p:spPr>
          <a:xfrm>
            <a:off x="8136898" y="5918016"/>
            <a:ext cx="424430" cy="254209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36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92E47-E622-A221-2B8B-0982FE4B5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4BF4DD6C-7B43-4F46-BE23-2A9E5D6D3B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D37A3AF6-A95C-91C1-BD31-91BF4D71DD09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026E3E5-CBEF-9BC8-73FF-4B799B5963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50E94A9-1811-8710-410F-EDC467A5D8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D96C8EF-5D40-C18F-0B92-EF388A6C05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DC529A1-B3E7-6CE2-C8B3-CDC8ECCD7C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0CFA0A3B-C80A-2F48-A830-5CF602BA46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E875E657-BC06-16CA-825A-CDC929427F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1921578A-6BBA-A304-E3E1-D93DCBAF6F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5579DB04-F03D-87D9-D89B-2890AD64A9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02DA86A5-CA77-63CE-7EE1-0ABCD52B2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25148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7 CuadroTexto">
            <a:extLst>
              <a:ext uri="{FF2B5EF4-FFF2-40B4-BE49-F238E27FC236}">
                <a16:creationId xmlns:a16="http://schemas.microsoft.com/office/drawing/2014/main" id="{C424A661-C9A8-FF9E-718C-580F6F0A3C7E}"/>
              </a:ext>
            </a:extLst>
          </p:cNvPr>
          <p:cNvSpPr txBox="1"/>
          <p:nvPr/>
        </p:nvSpPr>
        <p:spPr>
          <a:xfrm>
            <a:off x="1881724" y="596975"/>
            <a:ext cx="69127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Principios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75B94098-4E46-BCD1-F1BA-B5AE59DA688E}"/>
              </a:ext>
            </a:extLst>
          </p:cNvPr>
          <p:cNvSpPr txBox="1"/>
          <p:nvPr/>
        </p:nvSpPr>
        <p:spPr>
          <a:xfrm>
            <a:off x="360501" y="1372155"/>
            <a:ext cx="4723735" cy="46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316" tIns="45657" rIns="91316" bIns="45657">
            <a:spAutoFit/>
          </a:bodyPr>
          <a:lstStyle>
            <a:defPPr>
              <a:defRPr lang="es-MX"/>
            </a:defPPr>
            <a:lvl1pPr>
              <a:defRPr sz="2400" b="1">
                <a:solidFill>
                  <a:srgbClr val="0070C0"/>
                </a:solidFill>
                <a:cs typeface="Times New Roman" pitchFamily="18" charset="0"/>
              </a:defRPr>
            </a:lvl1pPr>
            <a:lvl2pPr marL="742950" indent="-285750">
              <a:defRPr>
                <a:latin typeface="Arial" pitchFamily="34" charset="0"/>
              </a:defRPr>
            </a:lvl2pPr>
            <a:lvl3pPr marL="1143000" indent="-228600">
              <a:defRPr>
                <a:latin typeface="Arial" pitchFamily="34" charset="0"/>
              </a:defRPr>
            </a:lvl3pPr>
            <a:lvl4pPr marL="1598613" indent="-227013">
              <a:defRPr>
                <a:latin typeface="Arial" pitchFamily="34" charset="0"/>
              </a:defRPr>
            </a:lvl4pPr>
            <a:lvl5pPr marL="2057400" indent="-228600">
              <a:defRPr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s-MX" dirty="0"/>
              <a:t>Norma 2. Administración de riesgos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282E7B1-4DDB-E978-3A1D-8011A1527690}"/>
              </a:ext>
            </a:extLst>
          </p:cNvPr>
          <p:cNvSpPr/>
          <p:nvPr/>
        </p:nvSpPr>
        <p:spPr>
          <a:xfrm>
            <a:off x="349507" y="2012373"/>
            <a:ext cx="832397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Principios para la identificación y evaluación de riesgos:</a:t>
            </a:r>
          </a:p>
          <a:p>
            <a:pPr algn="just"/>
            <a:endParaRPr lang="es-MX" sz="1700" dirty="0"/>
          </a:p>
          <a:p>
            <a:pPr marL="342900" indent="-342900" algn="just">
              <a:buFont typeface="+mj-lt"/>
              <a:buAutoNum type="arabicPeriod" startAt="6"/>
            </a:pPr>
            <a:r>
              <a:rPr lang="es-MX" sz="1700" b="1" dirty="0"/>
              <a:t>Objetivos definidos:</a:t>
            </a:r>
            <a:r>
              <a:rPr lang="es-MX" sz="1700" dirty="0"/>
              <a:t> Especificar los objetivos con suficiente claridad para permitir la identificación y evaluación de los riesgos relacionados.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MX" sz="1700" b="1" dirty="0"/>
              <a:t>Identificación de riesgos:</a:t>
            </a:r>
            <a:r>
              <a:rPr lang="es-MX" sz="1700" dirty="0"/>
              <a:t> Identificar los riesgos para la consecución de los objetivos en toda la entidad y analizarlos como base para determinar cómo se deben gestionar.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MX" sz="1700" b="1" dirty="0"/>
              <a:t>Evaluación de riesgo de fraude:</a:t>
            </a:r>
            <a:r>
              <a:rPr lang="es-MX" sz="1700" dirty="0"/>
              <a:t> Considerar la posibilidad de fraude en la evaluación de riesgos para la consecución de los objetivos.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MX" sz="1700" b="1" dirty="0"/>
              <a:t>Identificación de cambios significativos:</a:t>
            </a:r>
            <a:r>
              <a:rPr lang="es-MX" sz="1700" dirty="0"/>
              <a:t> Identificar y evaluar los cambios que podrían afectar significativamente al sistema de control interno. </a:t>
            </a:r>
          </a:p>
        </p:txBody>
      </p:sp>
      <p:sp>
        <p:nvSpPr>
          <p:cNvPr id="19" name="Flecha: curvada hacia arriba 18">
            <a:hlinkClick r:id="rId3" action="ppaction://hlinksldjump"/>
            <a:extLst>
              <a:ext uri="{FF2B5EF4-FFF2-40B4-BE49-F238E27FC236}">
                <a16:creationId xmlns:a16="http://schemas.microsoft.com/office/drawing/2014/main" id="{109F627D-27CF-C874-11FB-23FD098EE443}"/>
              </a:ext>
            </a:extLst>
          </p:cNvPr>
          <p:cNvSpPr/>
          <p:nvPr/>
        </p:nvSpPr>
        <p:spPr>
          <a:xfrm>
            <a:off x="8136898" y="5918016"/>
            <a:ext cx="424430" cy="254209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6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BFF70-80EC-BBC3-E4DB-D33898747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83C77F3E-250C-9F13-3F7F-544A1197F6CA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EFFC57A-6709-B2C9-7CDA-8BEC02C356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B0DF514-7952-83B3-6F38-10EDA0E3D0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E8B8C01C-DC28-D206-62C5-A04C42F3A6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CD44303-08C7-B8B7-0683-0C71860D74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8CA387E-BC4F-F0BB-0BAA-583FDCB775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193AC282-3364-F8D5-3C16-09C4E81C44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D73D325-3CDA-9679-DFBF-4394D83BA2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EABB1E38-A36E-33E4-ECA6-1167387FE0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C3AB798A-26AE-7CB3-7394-0F09290D8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25148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7 CuadroTexto">
            <a:extLst>
              <a:ext uri="{FF2B5EF4-FFF2-40B4-BE49-F238E27FC236}">
                <a16:creationId xmlns:a16="http://schemas.microsoft.com/office/drawing/2014/main" id="{D3279E27-7A17-DC12-6FDD-783D5D53B357}"/>
              </a:ext>
            </a:extLst>
          </p:cNvPr>
          <p:cNvSpPr txBox="1"/>
          <p:nvPr/>
        </p:nvSpPr>
        <p:spPr>
          <a:xfrm>
            <a:off x="1881724" y="596975"/>
            <a:ext cx="69127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Principios</a:t>
            </a:r>
          </a:p>
        </p:txBody>
      </p:sp>
      <p:sp>
        <p:nvSpPr>
          <p:cNvPr id="16" name="7 CuadroTexto">
            <a:extLst>
              <a:ext uri="{FF2B5EF4-FFF2-40B4-BE49-F238E27FC236}">
                <a16:creationId xmlns:a16="http://schemas.microsoft.com/office/drawing/2014/main" id="{60E544EC-8957-C574-7657-C1349996A248}"/>
              </a:ext>
            </a:extLst>
          </p:cNvPr>
          <p:cNvSpPr txBox="1"/>
          <p:nvPr/>
        </p:nvSpPr>
        <p:spPr>
          <a:xfrm>
            <a:off x="360501" y="1372155"/>
            <a:ext cx="4283166" cy="46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316" tIns="45657" rIns="91316" bIns="45657">
            <a:spAutoFit/>
          </a:bodyPr>
          <a:lstStyle>
            <a:defPPr>
              <a:defRPr lang="es-MX"/>
            </a:defPPr>
            <a:lvl1pPr>
              <a:defRPr sz="2400" b="1">
                <a:solidFill>
                  <a:srgbClr val="0070C0"/>
                </a:solidFill>
                <a:cs typeface="Times New Roman" pitchFamily="18" charset="0"/>
              </a:defRPr>
            </a:lvl1pPr>
            <a:lvl2pPr marL="742950" indent="-285750">
              <a:defRPr>
                <a:latin typeface="Arial" pitchFamily="34" charset="0"/>
              </a:defRPr>
            </a:lvl2pPr>
            <a:lvl3pPr marL="1143000" indent="-228600">
              <a:defRPr>
                <a:latin typeface="Arial" pitchFamily="34" charset="0"/>
              </a:defRPr>
            </a:lvl3pPr>
            <a:lvl4pPr marL="1598613" indent="-227013">
              <a:defRPr>
                <a:latin typeface="Arial" pitchFamily="34" charset="0"/>
              </a:defRPr>
            </a:lvl4pPr>
            <a:lvl5pPr marL="2057400" indent="-228600">
              <a:defRPr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s-MX" dirty="0"/>
              <a:t>Norma 3. Actividades de control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71D21B7-55A1-56AB-4CD7-3DC17B8968FD}"/>
              </a:ext>
            </a:extLst>
          </p:cNvPr>
          <p:cNvSpPr/>
          <p:nvPr/>
        </p:nvSpPr>
        <p:spPr>
          <a:xfrm>
            <a:off x="349507" y="2012373"/>
            <a:ext cx="832397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Principios relacionados con las acciones para mitigar riesgos:</a:t>
            </a:r>
          </a:p>
          <a:p>
            <a:pPr algn="just"/>
            <a:endParaRPr lang="es-MX" sz="1700" dirty="0"/>
          </a:p>
          <a:p>
            <a:pPr marL="342900" indent="-342900" algn="just">
              <a:buFont typeface="+mj-lt"/>
              <a:buAutoNum type="arabicPeriod" startAt="10"/>
            </a:pPr>
            <a:r>
              <a:rPr lang="es-MX" sz="1700" b="1" dirty="0"/>
              <a:t>Selección y desarrollo de actividades de control: </a:t>
            </a:r>
            <a:r>
              <a:rPr lang="es-MX" sz="1700" dirty="0"/>
              <a:t>Seleccionar y desarrollar actividades de control que contribuyan a la mitigación de los riesgos.</a:t>
            </a:r>
          </a:p>
          <a:p>
            <a:pPr marL="342900" indent="-342900" algn="just">
              <a:buFont typeface="+mj-lt"/>
              <a:buAutoNum type="arabicPeriod" startAt="10"/>
            </a:pPr>
            <a:r>
              <a:rPr lang="es-MX" sz="1700" b="1" dirty="0"/>
              <a:t>Selección y desarrollo de controles generales de tecnología: </a:t>
            </a:r>
            <a:r>
              <a:rPr lang="es-MX" sz="1700" dirty="0"/>
              <a:t>Seleccionar y desarrollar controles generales de tecnología para apoyar la consecución de los objetivos.</a:t>
            </a:r>
          </a:p>
          <a:p>
            <a:pPr marL="342900" indent="-342900" algn="just">
              <a:buFont typeface="+mj-lt"/>
              <a:buAutoNum type="arabicPeriod" startAt="10"/>
            </a:pPr>
            <a:r>
              <a:rPr lang="es-MX" sz="1700" b="1" dirty="0"/>
              <a:t>Implementación a través de políticas y procedimientos: </a:t>
            </a:r>
            <a:r>
              <a:rPr lang="es-MX" sz="1700" dirty="0"/>
              <a:t>Implementar las actividades de control a través de políticas que establecen lo que se espera y procedimientos que ponen dichas políticas en acción. </a:t>
            </a:r>
          </a:p>
        </p:txBody>
      </p:sp>
      <p:pic>
        <p:nvPicPr>
          <p:cNvPr id="19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460A51F2-7694-4F91-A54B-0C0556D41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echa: curvada hacia arriba 19">
            <a:hlinkClick r:id="rId3" action="ppaction://hlinksldjump"/>
            <a:extLst>
              <a:ext uri="{FF2B5EF4-FFF2-40B4-BE49-F238E27FC236}">
                <a16:creationId xmlns:a16="http://schemas.microsoft.com/office/drawing/2014/main" id="{41D48CE3-5DB5-D119-5659-7A02E01AFF36}"/>
              </a:ext>
            </a:extLst>
          </p:cNvPr>
          <p:cNvSpPr/>
          <p:nvPr/>
        </p:nvSpPr>
        <p:spPr>
          <a:xfrm>
            <a:off x="8136898" y="5918016"/>
            <a:ext cx="424430" cy="254209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41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2F2C5-3BF2-7618-B2E9-91C157667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82B17DD2-127F-501B-A011-CD7969B987EF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B478BA0-299C-5321-EA25-C7AA386C5A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FD722C1-162D-F401-E5F2-089C04AF3E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16D7B35-1592-3783-2477-F6BB5C747D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6097B009-8292-FE0B-0F2A-CCCCCAE4B0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F28B37AB-26A2-029D-16E7-6D8F5E689E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A6957EA1-5929-D813-89E3-16B18EE0DE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057F114-0FE9-DEDF-B19D-4232E3A2A8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5384B52-FE7F-5F27-D692-35715500F7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6A2F5667-4390-A183-AD20-918A5D8F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25148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7 CuadroTexto">
            <a:extLst>
              <a:ext uri="{FF2B5EF4-FFF2-40B4-BE49-F238E27FC236}">
                <a16:creationId xmlns:a16="http://schemas.microsoft.com/office/drawing/2014/main" id="{5A08A600-3AC5-C2B9-297A-A06D409A70FC}"/>
              </a:ext>
            </a:extLst>
          </p:cNvPr>
          <p:cNvSpPr txBox="1"/>
          <p:nvPr/>
        </p:nvSpPr>
        <p:spPr>
          <a:xfrm>
            <a:off x="1881724" y="596975"/>
            <a:ext cx="69127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Principios</a:t>
            </a:r>
          </a:p>
        </p:txBody>
      </p:sp>
      <p:sp>
        <p:nvSpPr>
          <p:cNvPr id="5" name="7 CuadroTexto">
            <a:extLst>
              <a:ext uri="{FF2B5EF4-FFF2-40B4-BE49-F238E27FC236}">
                <a16:creationId xmlns:a16="http://schemas.microsoft.com/office/drawing/2014/main" id="{0BEF9E7B-C26A-1883-A56D-EAFDB633F2C3}"/>
              </a:ext>
            </a:extLst>
          </p:cNvPr>
          <p:cNvSpPr txBox="1"/>
          <p:nvPr/>
        </p:nvSpPr>
        <p:spPr>
          <a:xfrm>
            <a:off x="360501" y="1372155"/>
            <a:ext cx="5030294" cy="46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316" tIns="45657" rIns="91316" bIns="45657">
            <a:spAutoFit/>
          </a:bodyPr>
          <a:lstStyle>
            <a:defPPr>
              <a:defRPr lang="es-MX"/>
            </a:defPPr>
            <a:lvl1pPr>
              <a:defRPr sz="2400" b="1">
                <a:solidFill>
                  <a:srgbClr val="0070C0"/>
                </a:solidFill>
                <a:cs typeface="Times New Roman" pitchFamily="18" charset="0"/>
              </a:defRPr>
            </a:lvl1pPr>
            <a:lvl2pPr marL="742950" indent="-285750">
              <a:defRPr>
                <a:latin typeface="Arial" pitchFamily="34" charset="0"/>
              </a:defRPr>
            </a:lvl2pPr>
            <a:lvl3pPr marL="1143000" indent="-228600">
              <a:defRPr>
                <a:latin typeface="Arial" pitchFamily="34" charset="0"/>
              </a:defRPr>
            </a:lvl3pPr>
            <a:lvl4pPr marL="1598613" indent="-227013">
              <a:defRPr>
                <a:latin typeface="Arial" pitchFamily="34" charset="0"/>
              </a:defRPr>
            </a:lvl4pPr>
            <a:lvl5pPr marL="2057400" indent="-228600">
              <a:defRPr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s-MX" dirty="0"/>
              <a:t>Norma 4. Información y comunicación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48AD685-61D5-2991-E4E2-96B4971C17C4}"/>
              </a:ext>
            </a:extLst>
          </p:cNvPr>
          <p:cNvSpPr/>
          <p:nvPr/>
        </p:nvSpPr>
        <p:spPr>
          <a:xfrm>
            <a:off x="349507" y="2012373"/>
            <a:ext cx="832397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Principios para la información relevante y la comunicación efectiva:</a:t>
            </a:r>
          </a:p>
          <a:p>
            <a:pPr algn="just"/>
            <a:endParaRPr lang="es-MX" sz="1700" dirty="0"/>
          </a:p>
          <a:p>
            <a:pPr marL="342900" indent="-342900" algn="just">
              <a:buFont typeface="+mj-lt"/>
              <a:buAutoNum type="arabicPeriod" startAt="13"/>
            </a:pPr>
            <a:r>
              <a:rPr lang="es-MX" sz="1700" b="1" dirty="0"/>
              <a:t>Uso de información relevante: </a:t>
            </a:r>
            <a:r>
              <a:rPr lang="es-MX" sz="1700" dirty="0"/>
              <a:t>Obtener, generar y utilizar información relevante y de calidad para apoyar el funcionamiento del control interno.</a:t>
            </a:r>
          </a:p>
          <a:p>
            <a:pPr marL="342900" indent="-342900" algn="just">
              <a:buFont typeface="+mj-lt"/>
              <a:buAutoNum type="arabicPeriod" startAt="13"/>
            </a:pPr>
            <a:r>
              <a:rPr lang="es-MX" sz="1700" b="1" dirty="0"/>
              <a:t>Comunicación interna: </a:t>
            </a:r>
            <a:r>
              <a:rPr lang="es-MX" sz="1700" dirty="0"/>
              <a:t>Comunicar internamente la información, incluidos los objetivos y responsabilidades de control interno, necesaria para apoyar el funcionamiento del control interno.</a:t>
            </a:r>
          </a:p>
          <a:p>
            <a:pPr marL="342900" indent="-342900" algn="just">
              <a:buFont typeface="+mj-lt"/>
              <a:buAutoNum type="arabicPeriod" startAt="13"/>
            </a:pPr>
            <a:r>
              <a:rPr lang="es-MX" sz="1700" b="1" dirty="0"/>
              <a:t>Comunicación externa: </a:t>
            </a:r>
            <a:r>
              <a:rPr lang="es-MX" sz="1700" dirty="0"/>
              <a:t>Comunicarse con grupos de interés externos sobre asuntos que afectan al funcionamiento del control interno. </a:t>
            </a:r>
          </a:p>
        </p:txBody>
      </p:sp>
      <p:pic>
        <p:nvPicPr>
          <p:cNvPr id="18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5C5C940D-4EA2-5E77-1CB8-0BC76D4E3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echa: curvada hacia arriba 18">
            <a:hlinkClick r:id="rId3" action="ppaction://hlinksldjump"/>
            <a:extLst>
              <a:ext uri="{FF2B5EF4-FFF2-40B4-BE49-F238E27FC236}">
                <a16:creationId xmlns:a16="http://schemas.microsoft.com/office/drawing/2014/main" id="{6489CEE8-82E1-82C9-53B2-3E5C5BB65C28}"/>
              </a:ext>
            </a:extLst>
          </p:cNvPr>
          <p:cNvSpPr/>
          <p:nvPr/>
        </p:nvSpPr>
        <p:spPr>
          <a:xfrm>
            <a:off x="8136898" y="5918016"/>
            <a:ext cx="424430" cy="254209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34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0BAA1-0A09-33DD-6E57-2893B5109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DACAEE2A-1076-35BF-81DB-E20409572D1D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FDDAB1F-416A-A267-93B7-32D549517B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B0E6B952-4925-3F8A-8EB3-7149EE7D48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750F114-ABD7-C6E9-EE8C-CF1E8D35E3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FD2EB89-DEA5-E44A-550B-0025B0EA6A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F2F911D5-CA61-E459-D4FC-0FF4CA9ABF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500EF23-9BF9-8956-842A-66BFC92A13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184D3DA-8C47-6E58-6B5B-063F4BD31A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145807E0-B73F-9E8B-9CC1-0DF02D028D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2CCE940E-0552-8728-0C9B-92F11E4F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25148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7 CuadroTexto">
            <a:extLst>
              <a:ext uri="{FF2B5EF4-FFF2-40B4-BE49-F238E27FC236}">
                <a16:creationId xmlns:a16="http://schemas.microsoft.com/office/drawing/2014/main" id="{E3144C1E-B40E-7E84-94F1-D75E439F3FF2}"/>
              </a:ext>
            </a:extLst>
          </p:cNvPr>
          <p:cNvSpPr txBox="1"/>
          <p:nvPr/>
        </p:nvSpPr>
        <p:spPr>
          <a:xfrm>
            <a:off x="1881724" y="596975"/>
            <a:ext cx="69127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Principios</a:t>
            </a:r>
          </a:p>
        </p:txBody>
      </p:sp>
      <p:sp>
        <p:nvSpPr>
          <p:cNvPr id="16" name="7 CuadroTexto">
            <a:extLst>
              <a:ext uri="{FF2B5EF4-FFF2-40B4-BE49-F238E27FC236}">
                <a16:creationId xmlns:a16="http://schemas.microsoft.com/office/drawing/2014/main" id="{51E4F0CA-883F-32AB-A03C-B23C4E1B044B}"/>
              </a:ext>
            </a:extLst>
          </p:cNvPr>
          <p:cNvSpPr txBox="1"/>
          <p:nvPr/>
        </p:nvSpPr>
        <p:spPr>
          <a:xfrm>
            <a:off x="360501" y="1372155"/>
            <a:ext cx="5307228" cy="46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316" tIns="45657" rIns="91316" bIns="45657">
            <a:spAutoFit/>
          </a:bodyPr>
          <a:lstStyle>
            <a:defPPr>
              <a:defRPr lang="es-MX"/>
            </a:defPPr>
            <a:lvl1pPr>
              <a:defRPr sz="2400" b="1">
                <a:solidFill>
                  <a:srgbClr val="0070C0"/>
                </a:solidFill>
                <a:cs typeface="Times New Roman" pitchFamily="18" charset="0"/>
              </a:defRPr>
            </a:lvl1pPr>
            <a:lvl2pPr marL="742950" indent="-285750">
              <a:defRPr>
                <a:latin typeface="Arial" pitchFamily="34" charset="0"/>
              </a:defRPr>
            </a:lvl2pPr>
            <a:lvl3pPr marL="1143000" indent="-228600">
              <a:defRPr>
                <a:latin typeface="Arial" pitchFamily="34" charset="0"/>
              </a:defRPr>
            </a:lvl3pPr>
            <a:lvl4pPr marL="1598613" indent="-227013">
              <a:defRPr>
                <a:latin typeface="Arial" pitchFamily="34" charset="0"/>
              </a:defRPr>
            </a:lvl4pPr>
            <a:lvl5pPr marL="2057400" indent="-228600">
              <a:defRPr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s-MX" dirty="0"/>
              <a:t>Norma 5. Supervisión y mejora continua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2DD66DC-BF34-ABB3-5BC0-D1E9C4E04220}"/>
              </a:ext>
            </a:extLst>
          </p:cNvPr>
          <p:cNvSpPr/>
          <p:nvPr/>
        </p:nvSpPr>
        <p:spPr>
          <a:xfrm>
            <a:off x="349507" y="2012373"/>
            <a:ext cx="832397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Principios para evaluar el rendimiento del sistema de control interno:</a:t>
            </a:r>
          </a:p>
          <a:p>
            <a:pPr algn="just"/>
            <a:endParaRPr lang="es-MX" sz="1700" dirty="0"/>
          </a:p>
          <a:p>
            <a:pPr marL="342900" indent="-342900" algn="just">
              <a:buFont typeface="+mj-lt"/>
              <a:buAutoNum type="arabicPeriod" startAt="16"/>
            </a:pPr>
            <a:r>
              <a:rPr lang="es-MX" sz="1700" b="1" dirty="0"/>
              <a:t>Evaluaciones continuas y/o separadas: </a:t>
            </a:r>
            <a:r>
              <a:rPr lang="es-MX" sz="1700" dirty="0"/>
              <a:t>Seleccionar, desarrollar y realizar evaluaciones continuas y/o separadas para verificar si los componentes del control interno están presentes y funcionando.</a:t>
            </a:r>
          </a:p>
          <a:p>
            <a:pPr marL="342900" indent="-342900" algn="just">
              <a:buFont typeface="+mj-lt"/>
              <a:buAutoNum type="arabicPeriod" startAt="16"/>
            </a:pPr>
            <a:r>
              <a:rPr lang="es-MX" sz="1700" b="1" dirty="0"/>
              <a:t>Evaluación y comunicación de deficiencias: </a:t>
            </a:r>
            <a:r>
              <a:rPr lang="es-MX" sz="1700" dirty="0"/>
              <a:t>Evaluar y comunicar las deficiencias de control interno de manera oportuna a las partes responsables de tomar medidas correctivas, incluyendo la alta dirección y el órgano de gobierno, según corresponda. </a:t>
            </a:r>
          </a:p>
        </p:txBody>
      </p:sp>
      <p:pic>
        <p:nvPicPr>
          <p:cNvPr id="18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2C4DF05E-9002-B28E-369E-7D4C8DE8E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6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41516E96-323D-8B3A-F0E7-0C0E36F9F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01268EE-DF26-4483-8067-0E871217EA21}"/>
              </a:ext>
            </a:extLst>
          </p:cNvPr>
          <p:cNvSpPr txBox="1"/>
          <p:nvPr/>
        </p:nvSpPr>
        <p:spPr>
          <a:xfrm>
            <a:off x="482600" y="1672616"/>
            <a:ext cx="770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" panose="020B0502040204020203" pitchFamily="34" charset="0"/>
              </a:rPr>
              <a:t>Objetivo General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5D0B31-78AD-42C8-BAA9-71563B665647}"/>
              </a:ext>
            </a:extLst>
          </p:cNvPr>
          <p:cNvSpPr txBox="1"/>
          <p:nvPr/>
        </p:nvSpPr>
        <p:spPr>
          <a:xfrm>
            <a:off x="482600" y="2231767"/>
            <a:ext cx="8134927" cy="240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700" b="0" i="0" u="none" strike="noStrike" baseline="0" dirty="0">
                <a:latin typeface="Calibri" panose="020F0502020204030204" pitchFamily="34" charset="0"/>
              </a:rPr>
              <a:t>Al finalizar el presente taller, las personas servidoras públicas reforzarán sus conocimientos en la elaboraci</a:t>
            </a:r>
            <a:r>
              <a:rPr lang="es-MX" sz="1700" dirty="0">
                <a:latin typeface="Calibri" panose="020F0502020204030204" pitchFamily="34" charset="0"/>
              </a:rPr>
              <a:t>ón de</a:t>
            </a:r>
            <a:r>
              <a:rPr lang="es-MX" sz="1700" b="0" i="0" u="none" strike="noStrike" baseline="0" dirty="0">
                <a:latin typeface="Calibri" panose="020F0502020204030204" pitchFamily="34" charset="0"/>
              </a:rPr>
              <a:t> la Matriz de Administración de Riesgos Institucionales aplicando la Metodología de Administración de Riesgos; as</a:t>
            </a:r>
            <a:r>
              <a:rPr lang="es-MX" sz="1700" dirty="0">
                <a:latin typeface="Calibri" panose="020F0502020204030204" pitchFamily="34" charset="0"/>
              </a:rPr>
              <a:t>í también comprenderán el proceso de evaluación del Sistema de Control Interno Institucional, identificando la implementación de las cinco Normas Generales de Control Interno y sus 17 principios a través de la verificación de sus 33 elementos de control.</a:t>
            </a:r>
            <a:endParaRPr lang="es-MX" sz="1700" dirty="0"/>
          </a:p>
        </p:txBody>
      </p: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B22303F8-8FB6-62D3-1F81-AE352CFD3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3" y="237693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BBC245E4-5170-5D67-2BD6-B51B84D4714D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A427CD8-1A73-E199-D8B3-50F268F83B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4AFA383-1A07-4076-36CF-790880A940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C10F4ED-4620-C6F1-8F3A-5EE84BF045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5B0CA817-AD75-B40A-4724-6EAC8DEA27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610264A-CC8F-1467-DADC-5CD2A2F7B9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B663772-20C0-53C5-C98E-17B8A9A9AF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0CADA19-DAD4-418D-5F24-7654DCE272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BF29507-CEC6-7A6C-E586-F0AD10418E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35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0BAA1-0A09-33DD-6E57-2893B5109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2C4DF05E-9002-B28E-369E-7D4C8DE8E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DACAEE2A-1076-35BF-81DB-E20409572D1D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FDDAB1F-416A-A267-93B7-32D549517B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B0E6B952-4925-3F8A-8EB3-7149EE7D48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750F114-ABD7-C6E9-EE8C-CF1E8D35E3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FD2EB89-DEA5-E44A-550B-0025B0EA6A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F2F911D5-CA61-E459-D4FC-0FF4CA9ABF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500EF23-9BF9-8956-842A-66BFC92A13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184D3DA-8C47-6E58-6B5B-063F4BD31A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145807E0-B73F-9E8B-9CC1-0DF02D028D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2CCE940E-0552-8728-0C9B-92F11E4F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25148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7 CuadroTexto">
            <a:extLst>
              <a:ext uri="{FF2B5EF4-FFF2-40B4-BE49-F238E27FC236}">
                <a16:creationId xmlns:a16="http://schemas.microsoft.com/office/drawing/2014/main" id="{51E4F0CA-883F-32AB-A03C-B23C4E1B044B}"/>
              </a:ext>
            </a:extLst>
          </p:cNvPr>
          <p:cNvSpPr txBox="1"/>
          <p:nvPr/>
        </p:nvSpPr>
        <p:spPr>
          <a:xfrm>
            <a:off x="360501" y="1372155"/>
            <a:ext cx="3411517" cy="46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316" tIns="45657" rIns="91316" bIns="45657">
            <a:spAutoFit/>
          </a:bodyPr>
          <a:lstStyle>
            <a:defPPr>
              <a:defRPr lang="es-MX"/>
            </a:defPPr>
            <a:lvl1pPr>
              <a:defRPr sz="2400" b="1">
                <a:solidFill>
                  <a:srgbClr val="0070C0"/>
                </a:solidFill>
                <a:cs typeface="Times New Roman" pitchFamily="18" charset="0"/>
              </a:defRPr>
            </a:lvl1pPr>
            <a:lvl2pPr marL="742950" indent="-285750">
              <a:defRPr>
                <a:latin typeface="Arial" pitchFamily="34" charset="0"/>
              </a:defRPr>
            </a:lvl2pPr>
            <a:lvl3pPr marL="1143000" indent="-228600">
              <a:defRPr>
                <a:latin typeface="Arial" pitchFamily="34" charset="0"/>
              </a:defRPr>
            </a:lvl3pPr>
            <a:lvl4pPr marL="1598613" indent="-227013">
              <a:defRPr>
                <a:latin typeface="Arial" pitchFamily="34" charset="0"/>
              </a:defRPr>
            </a:lvl4pPr>
            <a:lvl5pPr marL="2057400" indent="-228600">
              <a:defRPr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s-MX" dirty="0"/>
              <a:t>PROCESOS PRIORITARIOS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2DD66DC-BF34-ABB3-5BC0-D1E9C4E04220}"/>
              </a:ext>
            </a:extLst>
          </p:cNvPr>
          <p:cNvSpPr/>
          <p:nvPr/>
        </p:nvSpPr>
        <p:spPr>
          <a:xfrm>
            <a:off x="349507" y="2012373"/>
            <a:ext cx="832397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/>
              <a:t>Para evaluar el Sistema de Control Interno Institucional, se deberá verificar la existencia y operación de los </a:t>
            </a:r>
            <a:r>
              <a:rPr lang="es-MX" sz="1700" b="1" dirty="0"/>
              <a:t>33 elementos de control</a:t>
            </a:r>
            <a:r>
              <a:rPr lang="es-MX" sz="1700" dirty="0"/>
              <a:t> de por lo menos </a:t>
            </a:r>
            <a:r>
              <a:rPr lang="es-MX" sz="1700" b="1" dirty="0"/>
              <a:t>cinco procesos prioritarios </a:t>
            </a:r>
            <a:r>
              <a:rPr lang="es-MX" sz="1700" dirty="0"/>
              <a:t>(sustantivos y administrativos) y como máximo los que determine la Institución conforme a su mandato y características, a fin de conocer el estado que guarda la implementación del sistema.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4DDAC40-A662-408D-9B34-688F71839085}"/>
              </a:ext>
            </a:extLst>
          </p:cNvPr>
          <p:cNvGrpSpPr/>
          <p:nvPr/>
        </p:nvGrpSpPr>
        <p:grpSpPr>
          <a:xfrm>
            <a:off x="710122" y="3670756"/>
            <a:ext cx="7724459" cy="2373530"/>
            <a:chOff x="982559" y="4048127"/>
            <a:chExt cx="7724459" cy="2373530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5BE06F01-82F3-46B8-BD58-20EB4E1ACF82}"/>
                </a:ext>
              </a:extLst>
            </p:cNvPr>
            <p:cNvGrpSpPr/>
            <p:nvPr/>
          </p:nvGrpSpPr>
          <p:grpSpPr>
            <a:xfrm>
              <a:off x="982559" y="4048127"/>
              <a:ext cx="1930396" cy="2188865"/>
              <a:chOff x="982559" y="4048127"/>
              <a:chExt cx="1930396" cy="2188865"/>
            </a:xfrm>
          </p:grpSpPr>
          <p:pic>
            <p:nvPicPr>
              <p:cNvPr id="27" name="Picture 10" descr="Examen Plano Rojo Color Redondeado Vector Icono Casilla Contrato Inventario  Vector PNG , Caja, Contrato, Inventario PNG y Vector para Descargar Gratis  | Pngtree">
                <a:extLst>
                  <a:ext uri="{FF2B5EF4-FFF2-40B4-BE49-F238E27FC236}">
                    <a16:creationId xmlns:a16="http://schemas.microsoft.com/office/drawing/2014/main" id="{8834E1D5-365C-46B6-849B-C6B22CE53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4157" y="4048127"/>
                <a:ext cx="1727200" cy="172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4B837BAF-CBD5-4E06-A401-F3E80F3F83E3}"/>
                  </a:ext>
                </a:extLst>
              </p:cNvPr>
              <p:cNvSpPr/>
              <p:nvPr/>
            </p:nvSpPr>
            <p:spPr>
              <a:xfrm>
                <a:off x="982559" y="5775327"/>
                <a:ext cx="19303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MX" sz="1200" b="1" dirty="0">
                    <a:latin typeface="Gotham light"/>
                    <a:ea typeface="Times New Roman" panose="02020603050405020304" pitchFamily="18" charset="0"/>
                    <a:cs typeface="Tahoma" panose="020B0604030504040204" pitchFamily="34" charset="0"/>
                  </a:rPr>
                  <a:t>INVENTARIO DE </a:t>
                </a:r>
              </a:p>
              <a:p>
                <a:pPr lvl="0" algn="ctr"/>
                <a:r>
                  <a:rPr lang="es-MX" sz="1200" b="1" dirty="0">
                    <a:latin typeface="Gotham light"/>
                    <a:ea typeface="Times New Roman" panose="02020603050405020304" pitchFamily="18" charset="0"/>
                    <a:cs typeface="Tahoma" panose="020B0604030504040204" pitchFamily="34" charset="0"/>
                  </a:rPr>
                  <a:t>PROCESOS</a:t>
                </a: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F6A5CAC9-1D07-46E4-BBE0-8BBAF0650C03}"/>
                </a:ext>
              </a:extLst>
            </p:cNvPr>
            <p:cNvGrpSpPr/>
            <p:nvPr/>
          </p:nvGrpSpPr>
          <p:grpSpPr>
            <a:xfrm>
              <a:off x="2727804" y="4048127"/>
              <a:ext cx="3345158" cy="2373530"/>
              <a:chOff x="2727804" y="4048127"/>
              <a:chExt cx="3345158" cy="2373530"/>
            </a:xfrm>
          </p:grpSpPr>
          <p:pic>
            <p:nvPicPr>
              <p:cNvPr id="25" name="Picture 6" descr="De Auditoría Interna, De Control Interno, Auditoría imagen png - imagen  transparente descarga gratuita">
                <a:extLst>
                  <a:ext uri="{FF2B5EF4-FFF2-40B4-BE49-F238E27FC236}">
                    <a16:creationId xmlns:a16="http://schemas.microsoft.com/office/drawing/2014/main" id="{A62C4884-4169-4F1B-AAF8-648A5880B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6672" y="4048127"/>
                <a:ext cx="2047422" cy="17285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C2EE92E0-6FC3-4423-8225-21004A7219DD}"/>
                  </a:ext>
                </a:extLst>
              </p:cNvPr>
              <p:cNvSpPr/>
              <p:nvPr/>
            </p:nvSpPr>
            <p:spPr>
              <a:xfrm>
                <a:off x="2727804" y="5775326"/>
                <a:ext cx="334515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MX" sz="1200" b="1" dirty="0">
                    <a:latin typeface="Gotham light"/>
                    <a:ea typeface="Times New Roman" panose="02020603050405020304" pitchFamily="18" charset="0"/>
                    <a:cs typeface="Tahoma" panose="020B0604030504040204" pitchFamily="34" charset="0"/>
                  </a:rPr>
                  <a:t>PROGRAMA DE TRABAJO </a:t>
                </a:r>
              </a:p>
              <a:p>
                <a:pPr lvl="0" algn="ctr"/>
                <a:r>
                  <a:rPr lang="es-MX" sz="1200" b="1" dirty="0">
                    <a:latin typeface="Gotham light"/>
                    <a:ea typeface="Times New Roman" panose="02020603050405020304" pitchFamily="18" charset="0"/>
                    <a:cs typeface="Tahoma" panose="020B0604030504040204" pitchFamily="34" charset="0"/>
                  </a:rPr>
                  <a:t>DE CONTROL INTERNO</a:t>
                </a:r>
              </a:p>
              <a:p>
                <a:pPr lvl="0" algn="ctr"/>
                <a:r>
                  <a:rPr lang="es-MX" sz="1200" b="1" dirty="0">
                    <a:latin typeface="Gotham light"/>
                    <a:ea typeface="Times New Roman" panose="02020603050405020304" pitchFamily="18" charset="0"/>
                    <a:cs typeface="Tahoma" panose="020B0604030504040204" pitchFamily="34" charset="0"/>
                  </a:rPr>
                  <a:t>(33 ELEMENTOS)</a:t>
                </a: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40A9365E-A0D4-4333-8ED9-A6D9D2ED85C6}"/>
                </a:ext>
              </a:extLst>
            </p:cNvPr>
            <p:cNvGrpSpPr/>
            <p:nvPr/>
          </p:nvGrpSpPr>
          <p:grpSpPr>
            <a:xfrm>
              <a:off x="5361860" y="4048127"/>
              <a:ext cx="3345158" cy="2004197"/>
              <a:chOff x="5361860" y="4048127"/>
              <a:chExt cx="3345158" cy="2004197"/>
            </a:xfrm>
          </p:grpSpPr>
          <p:pic>
            <p:nvPicPr>
              <p:cNvPr id="23" name="Picture 8" descr="Mejora Continua Vectores, Iconos, Gráficos y Fondos para Descargar Gratis">
                <a:extLst>
                  <a:ext uri="{FF2B5EF4-FFF2-40B4-BE49-F238E27FC236}">
                    <a16:creationId xmlns:a16="http://schemas.microsoft.com/office/drawing/2014/main" id="{3FF17611-7DA3-48DF-820E-18EA80AF39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0" t="16248" r="4749" b="16283"/>
              <a:stretch/>
            </p:blipFill>
            <p:spPr bwMode="auto">
              <a:xfrm>
                <a:off x="5887811" y="4048127"/>
                <a:ext cx="2293257" cy="172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2F6A092B-E21F-485B-A966-382F6BB25CCC}"/>
                  </a:ext>
                </a:extLst>
              </p:cNvPr>
              <p:cNvSpPr/>
              <p:nvPr/>
            </p:nvSpPr>
            <p:spPr>
              <a:xfrm>
                <a:off x="5361860" y="5775325"/>
                <a:ext cx="334515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MX" sz="1200" b="1" dirty="0">
                    <a:latin typeface="Gotham light"/>
                    <a:ea typeface="Times New Roman" panose="02020603050405020304" pitchFamily="18" charset="0"/>
                    <a:cs typeface="Tahoma" panose="020B0604030504040204" pitchFamily="34" charset="0"/>
                  </a:rPr>
                  <a:t>ACCIONES DE MEJORA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437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0BAA1-0A09-33DD-6E57-2893B5109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2C4DF05E-9002-B28E-369E-7D4C8DE8E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DACAEE2A-1076-35BF-81DB-E20409572D1D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FDDAB1F-416A-A267-93B7-32D549517B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B0E6B952-4925-3F8A-8EB3-7149EE7D48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750F114-ABD7-C6E9-EE8C-CF1E8D35E3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FD2EB89-DEA5-E44A-550B-0025B0EA6A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F2F911D5-CA61-E459-D4FC-0FF4CA9ABF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500EF23-9BF9-8956-842A-66BFC92A13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184D3DA-8C47-6E58-6B5B-063F4BD31A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145807E0-B73F-9E8B-9CC1-0DF02D028D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2CCE940E-0552-8728-0C9B-92F11E4F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25148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7 CuadroTexto">
            <a:extLst>
              <a:ext uri="{FF2B5EF4-FFF2-40B4-BE49-F238E27FC236}">
                <a16:creationId xmlns:a16="http://schemas.microsoft.com/office/drawing/2014/main" id="{51E4F0CA-883F-32AB-A03C-B23C4E1B044B}"/>
              </a:ext>
            </a:extLst>
          </p:cNvPr>
          <p:cNvSpPr txBox="1"/>
          <p:nvPr/>
        </p:nvSpPr>
        <p:spPr>
          <a:xfrm>
            <a:off x="317039" y="1133038"/>
            <a:ext cx="5285748" cy="46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316" tIns="45657" rIns="91316" bIns="45657">
            <a:spAutoFit/>
          </a:bodyPr>
          <a:lstStyle>
            <a:defPPr>
              <a:defRPr lang="es-MX"/>
            </a:defPPr>
            <a:lvl1pPr>
              <a:defRPr sz="2400" b="1">
                <a:solidFill>
                  <a:srgbClr val="0070C0"/>
                </a:solidFill>
                <a:cs typeface="Times New Roman" pitchFamily="18" charset="0"/>
              </a:defRPr>
            </a:lvl1pPr>
            <a:lvl2pPr marL="742950" indent="-285750">
              <a:defRPr>
                <a:latin typeface="Arial" pitchFamily="34" charset="0"/>
              </a:defRPr>
            </a:lvl2pPr>
            <a:lvl3pPr marL="1143000" indent="-228600">
              <a:defRPr>
                <a:latin typeface="Arial" pitchFamily="34" charset="0"/>
              </a:defRPr>
            </a:lvl3pPr>
            <a:lvl4pPr marL="1598613" indent="-227013">
              <a:defRPr>
                <a:latin typeface="Arial" pitchFamily="34" charset="0"/>
              </a:defRPr>
            </a:lvl4pPr>
            <a:lvl5pPr marL="2057400" indent="-228600">
              <a:defRPr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s-MX" dirty="0"/>
              <a:t>SELECCIÓN DE PROCESOS PRIORITARIOS</a:t>
            </a:r>
          </a:p>
        </p:txBody>
      </p:sp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E68A1A61-7485-423F-A430-B353CA168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40127"/>
              </p:ext>
            </p:extLst>
          </p:nvPr>
        </p:nvGraphicFramePr>
        <p:xfrm>
          <a:off x="454731" y="1692631"/>
          <a:ext cx="8234538" cy="4570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9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48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Gotham light"/>
                        </a:rPr>
                        <a:t>CRITERIOS</a:t>
                      </a:r>
                      <a:r>
                        <a:rPr lang="es-MX" sz="1400" baseline="0" dirty="0">
                          <a:latin typeface="Gotham light"/>
                        </a:rPr>
                        <a:t> DE SELECCIÓN</a:t>
                      </a:r>
                      <a:endParaRPr lang="es-MX" sz="1400" dirty="0">
                        <a:latin typeface="Gotham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Gotham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Gotham light"/>
                        </a:rPr>
                        <a:t>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Gotham light"/>
                        </a:rPr>
                        <a:t>Aporta al logro de los compromisos y prioridades incluidas en el Plan Estatal de Desarrollo y programas sectoriales, regionales, institucionales, especiales y/o transversales.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Gotham light"/>
                        </a:rPr>
                        <a:t>b)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Gotham light"/>
                        </a:rPr>
                        <a:t>Contribuye al cumplimiento de la visión, misión y objetivos estratégicos de la Institución.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Gotham light"/>
                        </a:rPr>
                        <a:t>c)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Gotham light"/>
                        </a:rPr>
                        <a:t>Genera beneficios a la población (mayor rentabilidad social) o están relacionados con la entrega de subsidios.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Gotham light"/>
                        </a:rPr>
                        <a:t>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Gotham light"/>
                        </a:rPr>
                        <a:t>Se encuentra relacionado con trámites y servicios que se brindan al ciudadano, en especial permisos, licencias y concesiones.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Gotham light"/>
                        </a:rPr>
                        <a:t>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Gotham light"/>
                        </a:rPr>
                        <a:t>Su ejecución permite el cumplimiento de indicadores de desempeño de programas presupuestarios o se encuentra directamente relacionado con una Matriz de Indicadores para Resultados.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Gotham light"/>
                        </a:rPr>
                        <a:t>f)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Gotham light"/>
                        </a:rPr>
                        <a:t>Tiene un alto monto de recursos presupuestales asignados.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Gotham light"/>
                        </a:rPr>
                        <a:t>g)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Gotham light"/>
                        </a:rPr>
                        <a:t>Es susceptible de presentar riesgos de actos contrarios a la integridad, en lo específico de corrupción.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Gotham light"/>
                        </a:rPr>
                        <a:t>h)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Gotham light"/>
                        </a:rPr>
                        <a:t>Se ejecuta con apoyo de algún sistema informático.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777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426A7-AFC4-D178-7DE7-EFA5836D6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B92B2F31-A698-3771-04A7-48CC413AF8F1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18D3A25F-B799-93C6-D6D3-9C685682CA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AE5E4C9-5F9B-46E2-CF0A-0AD7477AD8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6250DF5-DFD6-7730-EADF-E3A5D34566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71EBC7B-4C41-CF10-C5D5-3978D9B322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69D22F9-8859-C5D9-80D6-D1DCC53CBF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1F2B9CB2-1C14-0638-03FF-C28AF8049B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EE3073F7-7AC2-64A3-2316-384FB13A15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EC47DCA0-42C1-2DA9-CC6A-7F45E1DC6C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22FA7F66-E941-2087-D07E-2E1AFBBFB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25148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642CDA-E80C-3301-377D-D74DB161E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95" y="1219008"/>
            <a:ext cx="8607323" cy="4786431"/>
          </a:xfrm>
          <a:prstGeom prst="rect">
            <a:avLst/>
          </a:prstGeom>
        </p:spPr>
      </p:pic>
      <p:pic>
        <p:nvPicPr>
          <p:cNvPr id="8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CFBB582A-FAF6-75B5-A485-B6086D2C6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7 CuadroTexto">
            <a:extLst>
              <a:ext uri="{FF2B5EF4-FFF2-40B4-BE49-F238E27FC236}">
                <a16:creationId xmlns:a16="http://schemas.microsoft.com/office/drawing/2014/main" id="{CB3DF0BB-262F-4C3C-BA65-93D52EEBE9C2}"/>
              </a:ext>
            </a:extLst>
          </p:cNvPr>
          <p:cNvSpPr txBox="1"/>
          <p:nvPr/>
        </p:nvSpPr>
        <p:spPr>
          <a:xfrm>
            <a:off x="1881724" y="835524"/>
            <a:ext cx="69127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Formato Inventario de Procesos</a:t>
            </a:r>
          </a:p>
        </p:txBody>
      </p:sp>
    </p:spTree>
    <p:extLst>
      <p:ext uri="{BB962C8B-B14F-4D97-AF65-F5344CB8AC3E}">
        <p14:creationId xmlns:p14="http://schemas.microsoft.com/office/powerpoint/2010/main" val="723286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11BE2-1349-D299-CA91-9CB48F9D6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B44E258A-9C87-837F-1206-0E9BDFD03FAE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FD2B33F6-189F-C8D5-2042-4A9612AA5C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7F3AC2C-EC99-9BF3-CF01-E538243609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ABA724B-F940-A803-5B36-560FD9767D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59ED0AD-485E-4740-4826-D0E6E81987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AE7D550-B981-58E4-0612-E982C50803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FB04E02-39B4-3CBE-37F8-3F5C190772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EADE84A-F273-698C-F67D-642066C7A2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B56AD321-650B-A634-8BB7-7449DE0573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4BAD7FA1-DB68-0FA6-8C92-FE89125B0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25148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FF50FD0-84C4-4F51-5593-C5E10E4CC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799095"/>
              </p:ext>
            </p:extLst>
          </p:nvPr>
        </p:nvGraphicFramePr>
        <p:xfrm>
          <a:off x="349507" y="1137782"/>
          <a:ext cx="8444985" cy="5123112"/>
        </p:xfrm>
        <a:graphic>
          <a:graphicData uri="http://schemas.openxmlformats.org/drawingml/2006/table">
            <a:tbl>
              <a:tblPr/>
              <a:tblGrid>
                <a:gridCol w="1218801">
                  <a:extLst>
                    <a:ext uri="{9D8B030D-6E8A-4147-A177-3AD203B41FA5}">
                      <a16:colId xmlns:a16="http://schemas.microsoft.com/office/drawing/2014/main" val="1838912781"/>
                    </a:ext>
                  </a:extLst>
                </a:gridCol>
                <a:gridCol w="390184">
                  <a:extLst>
                    <a:ext uri="{9D8B030D-6E8A-4147-A177-3AD203B41FA5}">
                      <a16:colId xmlns:a16="http://schemas.microsoft.com/office/drawing/2014/main" val="2121649678"/>
                    </a:ext>
                  </a:extLst>
                </a:gridCol>
                <a:gridCol w="4193885">
                  <a:extLst>
                    <a:ext uri="{9D8B030D-6E8A-4147-A177-3AD203B41FA5}">
                      <a16:colId xmlns:a16="http://schemas.microsoft.com/office/drawing/2014/main" val="207762571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485146302"/>
                    </a:ext>
                  </a:extLst>
                </a:gridCol>
                <a:gridCol w="1892815">
                  <a:extLst>
                    <a:ext uri="{9D8B030D-6E8A-4147-A177-3AD203B41FA5}">
                      <a16:colId xmlns:a16="http://schemas.microsoft.com/office/drawing/2014/main" val="2408144043"/>
                    </a:ext>
                  </a:extLst>
                </a:gridCol>
              </a:tblGrid>
              <a:tr h="4123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 ACCIONES DE ACUERDO A LAS  NORMAS GENERALES DE CONTROL INTERNO</a:t>
                      </a:r>
                    </a:p>
                  </a:txBody>
                  <a:tcPr marL="4928" marR="4928" marT="49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ELEMENTOS DE CONTROL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      MIENTO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EVIDENCIA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365512"/>
                  </a:ext>
                </a:extLst>
              </a:tr>
              <a:tr h="59499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PRIMERA: AMBIENTE DE CONTROL</a:t>
                      </a:r>
                    </a:p>
                  </a:txBody>
                  <a:tcPr marL="4928" marR="4928" marT="49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servidores públicos de la Institución, conocen y aseguran en su área de trabajo el cumplimiento de 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metas y objetivos, visión y misión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Institucionales (Institucional).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Pantalla en equipos de cómputo, pagina web: https://www.sop.chiapas.gob.mx/conocenos.html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148439"/>
                  </a:ext>
                </a:extLst>
              </a:tr>
              <a:tr h="4791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objetivos y metas Institucionales derivados del plan estratégico están comunicados y asignados a los encargados de las áreas y 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responsables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cada uno de los 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su cumplimiento (Institucional).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Carátulas de Proyectos Institucionales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717805"/>
                  </a:ext>
                </a:extLst>
              </a:tr>
              <a:tr h="5949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Institución cuenta con un Comité de Ética y de Prevención de Conflictos de Interés formalmente establecido para difundir y evaluar el cumplimiento del 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Código de Ética y de Conducta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se cumplen con las reglas de integridad para el ejercicio de la función pública y sus lineamientos generales (Institucional).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https://www.sop.chiapas.gob.mx/integridad-publica.html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277647"/>
                  </a:ext>
                </a:extLst>
              </a:tr>
              <a:tr h="5949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aplican, al menos una vez al año, 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encuestas de clima organizacional,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  identifican áreas de oportunidad, determinan acciones de mejora, dan seguimiento y evalúan sus resultados (Institucional).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Circular No. SOP/CAyF/DRHyO/080/2021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gráfico de resultados de la aplicación de la encuesta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590179"/>
                  </a:ext>
                </a:extLst>
              </a:tr>
              <a:tr h="7634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estructura organizacional define la autoridad y responsabilidad, segrega y delega funciones, delimita facultades entre el personal que autoriza, ejecuta, vigila, evalúa, registra o contabiliza las transacciones de los procesos.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 de Organización, manual de Procedimientos,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Reglamento interior,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https://www.sop.chiapas.gob.mx/marcolegal.html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191630"/>
                  </a:ext>
                </a:extLst>
              </a:tr>
              <a:tr h="3001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perfiles y descripciones de puestos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están actualizados conforme a las funciones y alineados a los procesos (Institucional).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Aplica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687461"/>
                  </a:ext>
                </a:extLst>
              </a:tr>
              <a:tr h="5949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manual de organización y de procedimientos de las unidades administrativas que intervienen en los procesos está alineado a los objetivos y metas Institucionales y se actualizan con base en sus atribuciones y responsabilidades establecidas en la normatividad aplicable.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 de Organización y Manual de Procedimientos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https://www.sop.chiapas.gob.mx/marcolegal.html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798402"/>
                  </a:ext>
                </a:extLst>
              </a:tr>
              <a:tr h="34225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opera en el proceso un mecanismo para evaluar y actualizar el control interno (políticas y procedimientos), en cada ámbito de competencia y nivel jerárquico.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SCII, formatos oficiales</a:t>
                      </a:r>
                    </a:p>
                  </a:txBody>
                  <a:tcPr marL="4928" marR="4928" marT="4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961857"/>
                  </a:ext>
                </a:extLst>
              </a:tr>
            </a:tbl>
          </a:graphicData>
        </a:graphic>
      </p:graphicFrame>
      <p:sp>
        <p:nvSpPr>
          <p:cNvPr id="5" name="7 CuadroTexto">
            <a:extLst>
              <a:ext uri="{FF2B5EF4-FFF2-40B4-BE49-F238E27FC236}">
                <a16:creationId xmlns:a16="http://schemas.microsoft.com/office/drawing/2014/main" id="{F7D04098-4D43-7FE5-711A-313B003351BF}"/>
              </a:ext>
            </a:extLst>
          </p:cNvPr>
          <p:cNvSpPr txBox="1"/>
          <p:nvPr/>
        </p:nvSpPr>
        <p:spPr>
          <a:xfrm>
            <a:off x="1881724" y="596975"/>
            <a:ext cx="69127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Formato Elementos de Control 1/2</a:t>
            </a:r>
          </a:p>
        </p:txBody>
      </p:sp>
      <p:pic>
        <p:nvPicPr>
          <p:cNvPr id="8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F0E47644-69EA-6004-B71B-85346A933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71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3A092-ACEF-07F8-EE72-98EA0E8C8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DDFCBD4E-8C46-BCFE-5C95-C99BDAD6A675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005223A-2AD4-7FFA-038D-30D9FBC6B1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FF09E013-F9BD-B27D-AC50-E92CC318EC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A052FEB9-AAE6-2142-29C4-5F7DFFAF4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E8A971B-297D-43EF-022E-1271765F78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BA98FE89-9982-4E5E-E48D-E810AA367B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5AD244D-BEC9-5941-A16B-9FCCE73361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62E22BA-063A-5E24-4D3E-FE8C655C45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6271C9C-6E78-EB3C-C5E9-0E89E44DBA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70F3F8E0-3E06-5795-4428-50328C4B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25148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8BE6751-BFB5-50F4-2BD6-05FF3E99F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099851"/>
              </p:ext>
            </p:extLst>
          </p:nvPr>
        </p:nvGraphicFramePr>
        <p:xfrm>
          <a:off x="187439" y="1578450"/>
          <a:ext cx="8753361" cy="4485350"/>
        </p:xfrm>
        <a:graphic>
          <a:graphicData uri="http://schemas.openxmlformats.org/drawingml/2006/table">
            <a:tbl>
              <a:tblPr/>
              <a:tblGrid>
                <a:gridCol w="1306754">
                  <a:extLst>
                    <a:ext uri="{9D8B030D-6E8A-4147-A177-3AD203B41FA5}">
                      <a16:colId xmlns:a16="http://schemas.microsoft.com/office/drawing/2014/main" val="3489330038"/>
                    </a:ext>
                  </a:extLst>
                </a:gridCol>
                <a:gridCol w="587576">
                  <a:extLst>
                    <a:ext uri="{9D8B030D-6E8A-4147-A177-3AD203B41FA5}">
                      <a16:colId xmlns:a16="http://schemas.microsoft.com/office/drawing/2014/main" val="1705984516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6145580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80651312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4070056269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37079831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172733623"/>
                    </a:ext>
                  </a:extLst>
                </a:gridCol>
                <a:gridCol w="1105931">
                  <a:extLst>
                    <a:ext uri="{9D8B030D-6E8A-4147-A177-3AD203B41FA5}">
                      <a16:colId xmlns:a16="http://schemas.microsoft.com/office/drawing/2014/main" val="1706662499"/>
                    </a:ext>
                  </a:extLst>
                </a:gridCol>
              </a:tblGrid>
              <a:tr h="1285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 ACCIONES DE ACUERDO A LAS  NORMAS GENERALES DE CONTROL INTERNO</a:t>
                      </a:r>
                    </a:p>
                  </a:txBody>
                  <a:tcPr marL="5077" marR="5077" marT="5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ACCIONES DE MEJORA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CRONOGRAMA DE TRABAJO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DE IMPLEMENTAR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MEDIOS DE VERIFICACIÓN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602493"/>
                  </a:ext>
                </a:extLst>
              </a:tr>
              <a:tr h="53756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INICIO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TÉRMINO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ORGANO ADMINISTRATIVO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146359"/>
                  </a:ext>
                </a:extLst>
              </a:tr>
              <a:tr h="57262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PRIMERA: AMBIENTE DE CONTROL</a:t>
                      </a:r>
                    </a:p>
                  </a:txBody>
                  <a:tcPr marL="5077" marR="5077" marT="5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Difusión de la misión, visión , metas y objetivos al personal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01/02/2022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28/02/2022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 de Seguimiento y Control de Obra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C.P. Octavio Pola Camacho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Publicaciones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3419"/>
                  </a:ext>
                </a:extLst>
              </a:tr>
              <a:tr h="3559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474594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200326"/>
                  </a:ext>
                </a:extLst>
              </a:tr>
              <a:tr h="5667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de encuestas de clima organizacional para el ejercicio fiscal 2022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03/01/2022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Recursos Humanos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C.P. Rosa María Aguilar Pérez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Circular sobre la aplicación de encuestas de clima organizacional 2022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391315"/>
                  </a:ext>
                </a:extLst>
              </a:tr>
              <a:tr h="3505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61317"/>
                  </a:ext>
                </a:extLst>
              </a:tr>
              <a:tr h="3330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655590"/>
                  </a:ext>
                </a:extLst>
              </a:tr>
              <a:tr h="37814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506323"/>
                  </a:ext>
                </a:extLst>
              </a:tr>
              <a:tr h="298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752273"/>
                  </a:ext>
                </a:extLst>
              </a:tr>
            </a:tbl>
          </a:graphicData>
        </a:graphic>
      </p:graphicFrame>
      <p:sp>
        <p:nvSpPr>
          <p:cNvPr id="15" name="7 CuadroTexto">
            <a:extLst>
              <a:ext uri="{FF2B5EF4-FFF2-40B4-BE49-F238E27FC236}">
                <a16:creationId xmlns:a16="http://schemas.microsoft.com/office/drawing/2014/main" id="{C748B5E8-8357-D877-16E7-2AFF40D13C43}"/>
              </a:ext>
            </a:extLst>
          </p:cNvPr>
          <p:cNvSpPr txBox="1"/>
          <p:nvPr/>
        </p:nvSpPr>
        <p:spPr>
          <a:xfrm>
            <a:off x="2028032" y="868851"/>
            <a:ext cx="69127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Formato Elementos de Control 2/2</a:t>
            </a:r>
          </a:p>
        </p:txBody>
      </p:sp>
      <p:pic>
        <p:nvPicPr>
          <p:cNvPr id="16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85F2CE37-7B08-941C-D1D9-5D024572F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213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42899-120E-423D-888E-EA94395D4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AFB517D-ED9F-D3EE-03D1-B11355F03B64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C7F5A25-A741-B059-6CED-CD885A43BB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09583580-C854-49C4-38FD-58C6C9FFA9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B48151D7-3CF4-F3A1-19C1-1407D05C41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508474C-31B6-7898-7DAB-B8401E3937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FC7E71F5-9C4C-61C9-3CC1-220E6AA006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38263B7-0984-EEA6-DD7D-F79CD5991A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A5BCC692-FF56-32FB-09D8-DEEB24D183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47303C5-B743-7A71-048C-F10AD22D71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41E2EFF7-9DA4-0FAF-D9B3-4995D1757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25148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4730BA60-A1F5-256E-88A7-7F300C44D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EFB2984-BEAE-7779-04F4-974989945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48844"/>
              </p:ext>
            </p:extLst>
          </p:nvPr>
        </p:nvGraphicFramePr>
        <p:xfrm>
          <a:off x="209825" y="1517605"/>
          <a:ext cx="8725901" cy="4496142"/>
        </p:xfrm>
        <a:graphic>
          <a:graphicData uri="http://schemas.openxmlformats.org/drawingml/2006/table">
            <a:tbl>
              <a:tblPr/>
              <a:tblGrid>
                <a:gridCol w="196060">
                  <a:extLst>
                    <a:ext uri="{9D8B030D-6E8A-4147-A177-3AD203B41FA5}">
                      <a16:colId xmlns:a16="http://schemas.microsoft.com/office/drawing/2014/main" val="2884890004"/>
                    </a:ext>
                  </a:extLst>
                </a:gridCol>
                <a:gridCol w="914949">
                  <a:extLst>
                    <a:ext uri="{9D8B030D-6E8A-4147-A177-3AD203B41FA5}">
                      <a16:colId xmlns:a16="http://schemas.microsoft.com/office/drawing/2014/main" val="2317485410"/>
                    </a:ext>
                  </a:extLst>
                </a:gridCol>
                <a:gridCol w="1024622">
                  <a:extLst>
                    <a:ext uri="{9D8B030D-6E8A-4147-A177-3AD203B41FA5}">
                      <a16:colId xmlns:a16="http://schemas.microsoft.com/office/drawing/2014/main" val="2274333121"/>
                    </a:ext>
                  </a:extLst>
                </a:gridCol>
                <a:gridCol w="1204657">
                  <a:extLst>
                    <a:ext uri="{9D8B030D-6E8A-4147-A177-3AD203B41FA5}">
                      <a16:colId xmlns:a16="http://schemas.microsoft.com/office/drawing/2014/main" val="3656735323"/>
                    </a:ext>
                  </a:extLst>
                </a:gridCol>
                <a:gridCol w="629330">
                  <a:extLst>
                    <a:ext uri="{9D8B030D-6E8A-4147-A177-3AD203B41FA5}">
                      <a16:colId xmlns:a16="http://schemas.microsoft.com/office/drawing/2014/main" val="1829269246"/>
                    </a:ext>
                  </a:extLst>
                </a:gridCol>
                <a:gridCol w="668058">
                  <a:extLst>
                    <a:ext uri="{9D8B030D-6E8A-4147-A177-3AD203B41FA5}">
                      <a16:colId xmlns:a16="http://schemas.microsoft.com/office/drawing/2014/main" val="4258358616"/>
                    </a:ext>
                  </a:extLst>
                </a:gridCol>
                <a:gridCol w="653535">
                  <a:extLst>
                    <a:ext uri="{9D8B030D-6E8A-4147-A177-3AD203B41FA5}">
                      <a16:colId xmlns:a16="http://schemas.microsoft.com/office/drawing/2014/main" val="2431816146"/>
                    </a:ext>
                  </a:extLst>
                </a:gridCol>
                <a:gridCol w="559135">
                  <a:extLst>
                    <a:ext uri="{9D8B030D-6E8A-4147-A177-3AD203B41FA5}">
                      <a16:colId xmlns:a16="http://schemas.microsoft.com/office/drawing/2014/main" val="3417990007"/>
                    </a:ext>
                  </a:extLst>
                </a:gridCol>
                <a:gridCol w="334029">
                  <a:extLst>
                    <a:ext uri="{9D8B030D-6E8A-4147-A177-3AD203B41FA5}">
                      <a16:colId xmlns:a16="http://schemas.microsoft.com/office/drawing/2014/main" val="3910327684"/>
                    </a:ext>
                  </a:extLst>
                </a:gridCol>
                <a:gridCol w="377598">
                  <a:extLst>
                    <a:ext uri="{9D8B030D-6E8A-4147-A177-3AD203B41FA5}">
                      <a16:colId xmlns:a16="http://schemas.microsoft.com/office/drawing/2014/main" val="1535135901"/>
                    </a:ext>
                  </a:extLst>
                </a:gridCol>
                <a:gridCol w="475858">
                  <a:extLst>
                    <a:ext uri="{9D8B030D-6E8A-4147-A177-3AD203B41FA5}">
                      <a16:colId xmlns:a16="http://schemas.microsoft.com/office/drawing/2014/main" val="1174543957"/>
                    </a:ext>
                  </a:extLst>
                </a:gridCol>
                <a:gridCol w="1688070">
                  <a:extLst>
                    <a:ext uri="{9D8B030D-6E8A-4147-A177-3AD203B41FA5}">
                      <a16:colId xmlns:a16="http://schemas.microsoft.com/office/drawing/2014/main" val="1500525020"/>
                    </a:ext>
                  </a:extLst>
                </a:gridCol>
              </a:tblGrid>
              <a:tr h="256291">
                <a:tc rowSpan="4" gridSpan="7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Acción de Mejora</a:t>
                      </a:r>
                    </a:p>
                  </a:txBody>
                  <a:tcPr marL="6550" marR="6550" marT="65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Obras Públicas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513165"/>
                  </a:ext>
                </a:extLst>
              </a:tr>
              <a:tr h="303711">
                <a:tc gridSpan="7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Área: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y Evaluación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418903"/>
                  </a:ext>
                </a:extLst>
              </a:tr>
              <a:tr h="333936">
                <a:tc gridSpan="7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Proceso: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y control de la obra pública autorizada a la Secretaría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162312"/>
                  </a:ext>
                </a:extLst>
              </a:tr>
              <a:tr h="198937">
                <a:tc gridSpan="7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aprobación: 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2021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485379"/>
                  </a:ext>
                </a:extLst>
              </a:tr>
              <a:tr h="328248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Acción de Mejora</a:t>
                      </a:r>
                    </a:p>
                  </a:txBody>
                  <a:tcPr marL="6550" marR="6550" marT="65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587351"/>
                  </a:ext>
                </a:extLst>
              </a:tr>
              <a:tr h="417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6550" marR="6550" marT="65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 General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Acción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Elemento de Control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  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Área Responsable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 de su implementación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Medios de verificación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900668"/>
                  </a:ext>
                </a:extLst>
              </a:tr>
              <a:tr h="41776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Inicio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Termino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259202"/>
                  </a:ext>
                </a:extLst>
              </a:tr>
              <a:tr h="223158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50" marR="6550" marT="65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Ambiente de Control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Difusión de la misión, visión , metas y objetivos al personal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 servidores públicos de la Institución, conocen y aseguran en su área de trabajo el cumplimiento de metas y objetivos, visión y misión Institucionales (Institucional).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01/02/2022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28/02/2022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Departamento de Seguimiento y Control de Obra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C.P. Octavio Pola Camacho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Publicaciones</a:t>
                      </a:r>
                    </a:p>
                  </a:txBody>
                  <a:tcPr marL="6550" marR="6550" marT="6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8826"/>
                  </a:ext>
                </a:extLst>
              </a:tr>
            </a:tbl>
          </a:graphicData>
        </a:graphic>
      </p:graphicFrame>
      <p:sp>
        <p:nvSpPr>
          <p:cNvPr id="5" name="7 CuadroTexto">
            <a:extLst>
              <a:ext uri="{FF2B5EF4-FFF2-40B4-BE49-F238E27FC236}">
                <a16:creationId xmlns:a16="http://schemas.microsoft.com/office/drawing/2014/main" id="{15CAEBD2-BDFF-C6A9-1624-CE712C88B67A}"/>
              </a:ext>
            </a:extLst>
          </p:cNvPr>
          <p:cNvSpPr txBox="1"/>
          <p:nvPr/>
        </p:nvSpPr>
        <p:spPr>
          <a:xfrm>
            <a:off x="2055462" y="735664"/>
            <a:ext cx="69127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Formato de Acción de Mejora</a:t>
            </a:r>
          </a:p>
        </p:txBody>
      </p:sp>
    </p:spTree>
    <p:extLst>
      <p:ext uri="{BB962C8B-B14F-4D97-AF65-F5344CB8AC3E}">
        <p14:creationId xmlns:p14="http://schemas.microsoft.com/office/powerpoint/2010/main" val="3733685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16DC7-C1C3-7D4D-C0FC-F4766D588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900C5EA-386B-B30C-9FC2-4BAD5D2ADE31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F205A42B-921C-BB2C-0CED-7134699DD3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50466CC-93F2-68DC-0881-988672609C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00876640-799F-B7E8-6710-29A640B72D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6BD619E-2D6A-B42D-2E58-8BC8C4E6F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439CFF3-C274-4D76-745F-5B002779E5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C544CF2-6D8E-3F68-BE8E-070B99920C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E59882D5-DE56-E2F1-D892-0D0AB91F63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6FE4486-E464-30E7-9945-79A085B9AC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CDB4B4C6-CB91-255B-F576-6A15998A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25148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7A135E59-848A-CEA8-0F8B-CC0E2D4DE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B19A687-2B98-AAAE-75DF-73A657CC2A01}"/>
              </a:ext>
            </a:extLst>
          </p:cNvPr>
          <p:cNvSpPr txBox="1"/>
          <p:nvPr/>
        </p:nvSpPr>
        <p:spPr>
          <a:xfrm>
            <a:off x="112270" y="2302169"/>
            <a:ext cx="8137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/>
              <a:t>4to. Reporte de Avance </a:t>
            </a:r>
            <a:r>
              <a:rPr lang="es-MX" sz="1000" b="1" dirty="0"/>
              <a:t>Trimestral </a:t>
            </a:r>
            <a:r>
              <a:rPr lang="es-MX" sz="1000" dirty="0"/>
              <a:t>del PTCI – dentro de los 15 días hábiles.</a:t>
            </a:r>
          </a:p>
          <a:p>
            <a:pPr algn="just"/>
            <a:endParaRPr lang="es-MX" sz="1000" dirty="0"/>
          </a:p>
          <a:p>
            <a:pPr algn="just"/>
            <a:r>
              <a:rPr lang="es-MX" sz="1000" b="1" dirty="0"/>
              <a:t>31 de enero:</a:t>
            </a:r>
          </a:p>
          <a:p>
            <a:pPr algn="just"/>
            <a:r>
              <a:rPr lang="es-MX" sz="1000" dirty="0"/>
              <a:t>Entrega del Informe </a:t>
            </a:r>
            <a:r>
              <a:rPr lang="es-MX" sz="1000" b="1" dirty="0"/>
              <a:t>Anual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21F7E6A-DA4E-7039-A972-437BB646D151}"/>
              </a:ext>
            </a:extLst>
          </p:cNvPr>
          <p:cNvSpPr txBox="1"/>
          <p:nvPr/>
        </p:nvSpPr>
        <p:spPr>
          <a:xfrm>
            <a:off x="2312296" y="2264069"/>
            <a:ext cx="8371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/>
              <a:t>Dentro de los primeros   </a:t>
            </a:r>
            <a:r>
              <a:rPr lang="es-MX" sz="1000" b="1" dirty="0"/>
              <a:t>10 días hábiles</a:t>
            </a:r>
            <a:r>
              <a:rPr lang="es-MX" sz="1000" dirty="0"/>
              <a:t>:</a:t>
            </a:r>
          </a:p>
          <a:p>
            <a:pPr algn="just"/>
            <a:r>
              <a:rPr lang="es-MX" sz="1000" dirty="0"/>
              <a:t>Entrega las Unidades administrativas del 1er. Reporte de Avance </a:t>
            </a:r>
            <a:r>
              <a:rPr lang="es-MX" sz="1000" b="1" dirty="0"/>
              <a:t>Trimestral </a:t>
            </a:r>
            <a:r>
              <a:rPr lang="es-MX" sz="1000" dirty="0"/>
              <a:t>del PTCI , al enlace</a:t>
            </a:r>
          </a:p>
          <a:p>
            <a:pPr algn="just"/>
            <a:endParaRPr lang="es-MX" sz="1000" dirty="0"/>
          </a:p>
          <a:p>
            <a:pPr algn="just"/>
            <a:r>
              <a:rPr lang="es-MX" sz="1000" b="1" dirty="0"/>
              <a:t>Dentro de los 15 días hábiles:</a:t>
            </a:r>
          </a:p>
          <a:p>
            <a:pPr algn="just"/>
            <a:r>
              <a:rPr lang="es-MX" sz="1000" dirty="0"/>
              <a:t>El Coordinador del COCODI entrega el  1er. Reporte de Avance Trimestral al Órgano Interno de Control</a:t>
            </a:r>
            <a:endParaRPr lang="es-MX" sz="1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78ED505-8B20-C44A-54B5-9503B678A194}"/>
              </a:ext>
            </a:extLst>
          </p:cNvPr>
          <p:cNvSpPr txBox="1"/>
          <p:nvPr/>
        </p:nvSpPr>
        <p:spPr>
          <a:xfrm>
            <a:off x="4510338" y="2305011"/>
            <a:ext cx="907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/>
              <a:t>2do. Reporte de Avance </a:t>
            </a:r>
            <a:r>
              <a:rPr lang="es-MX" sz="1000" b="1" dirty="0"/>
              <a:t>Trimestral </a:t>
            </a:r>
            <a:r>
              <a:rPr lang="es-MX" sz="1000" dirty="0"/>
              <a:t>del PTCI – dentro de los 15 días hábiles.</a:t>
            </a:r>
          </a:p>
          <a:p>
            <a:pPr algn="just"/>
            <a:endParaRPr lang="es-MX" sz="10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90E8B8-5EEC-1129-5166-37F48576B6AE}"/>
              </a:ext>
            </a:extLst>
          </p:cNvPr>
          <p:cNvSpPr txBox="1"/>
          <p:nvPr/>
        </p:nvSpPr>
        <p:spPr>
          <a:xfrm>
            <a:off x="6783131" y="2310102"/>
            <a:ext cx="79499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/>
              <a:t>3er. Reporte de Avance </a:t>
            </a:r>
            <a:r>
              <a:rPr lang="es-MX" sz="1000" b="1" dirty="0"/>
              <a:t>Trimestral </a:t>
            </a:r>
            <a:r>
              <a:rPr lang="es-MX" sz="1000" dirty="0"/>
              <a:t>del PTCI – dentro de los 15 días hábiles.</a:t>
            </a:r>
          </a:p>
          <a:p>
            <a:pPr algn="just"/>
            <a:endParaRPr lang="es-MX" sz="1000" dirty="0"/>
          </a:p>
          <a:p>
            <a:pPr algn="just"/>
            <a:endParaRPr lang="es-MX" sz="1000" b="1" dirty="0"/>
          </a:p>
          <a:p>
            <a:pPr algn="just"/>
            <a:r>
              <a:rPr lang="es-MX" sz="1000" b="1" dirty="0"/>
              <a:t>El 31 de octubre </a:t>
            </a:r>
            <a:r>
              <a:rPr lang="es-MX" sz="1000" dirty="0"/>
              <a:t>deberán concluirse las </a:t>
            </a:r>
            <a:r>
              <a:rPr lang="es-MX" sz="1000" b="1" dirty="0"/>
              <a:t>Acciones de Mejora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D571FE-F1D7-E3FC-CFB1-412E38FA5455}"/>
              </a:ext>
            </a:extLst>
          </p:cNvPr>
          <p:cNvSpPr txBox="1"/>
          <p:nvPr/>
        </p:nvSpPr>
        <p:spPr>
          <a:xfrm>
            <a:off x="7521845" y="2299880"/>
            <a:ext cx="788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50" b="1" dirty="0"/>
              <a:t>Evaluación al SCII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FF0B9C59-CF16-7635-9D68-78D5DE7A379D}"/>
              </a:ext>
            </a:extLst>
          </p:cNvPr>
          <p:cNvGrpSpPr/>
          <p:nvPr/>
        </p:nvGrpSpPr>
        <p:grpSpPr>
          <a:xfrm>
            <a:off x="135399" y="1888739"/>
            <a:ext cx="8862874" cy="314311"/>
            <a:chOff x="92367" y="1305960"/>
            <a:chExt cx="8862874" cy="314311"/>
          </a:xfrm>
        </p:grpSpPr>
        <p:sp>
          <p:nvSpPr>
            <p:cNvPr id="21" name="Retraso 5">
              <a:extLst>
                <a:ext uri="{FF2B5EF4-FFF2-40B4-BE49-F238E27FC236}">
                  <a16:creationId xmlns:a16="http://schemas.microsoft.com/office/drawing/2014/main" id="{E7F645D3-EA13-8BBF-3BF7-69BDD2F69077}"/>
                </a:ext>
              </a:extLst>
            </p:cNvPr>
            <p:cNvSpPr/>
            <p:nvPr/>
          </p:nvSpPr>
          <p:spPr>
            <a:xfrm rot="16200000">
              <a:off x="306082" y="1095659"/>
              <a:ext cx="309904" cy="737334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Ene</a:t>
              </a:r>
            </a:p>
          </p:txBody>
        </p:sp>
        <p:sp>
          <p:nvSpPr>
            <p:cNvPr id="22" name="Retraso 21">
              <a:extLst>
                <a:ext uri="{FF2B5EF4-FFF2-40B4-BE49-F238E27FC236}">
                  <a16:creationId xmlns:a16="http://schemas.microsoft.com/office/drawing/2014/main" id="{A026228F-E225-AFC1-0498-089BC8329764}"/>
                </a:ext>
              </a:extLst>
            </p:cNvPr>
            <p:cNvSpPr/>
            <p:nvPr/>
          </p:nvSpPr>
          <p:spPr>
            <a:xfrm rot="16200000">
              <a:off x="1044019" y="1096652"/>
              <a:ext cx="309904" cy="737334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Feb</a:t>
              </a:r>
            </a:p>
          </p:txBody>
        </p:sp>
        <p:sp>
          <p:nvSpPr>
            <p:cNvPr id="23" name="Retraso 22">
              <a:extLst>
                <a:ext uri="{FF2B5EF4-FFF2-40B4-BE49-F238E27FC236}">
                  <a16:creationId xmlns:a16="http://schemas.microsoft.com/office/drawing/2014/main" id="{A5141A71-7E80-5BC6-700C-9BD580FECD22}"/>
                </a:ext>
              </a:extLst>
            </p:cNvPr>
            <p:cNvSpPr/>
            <p:nvPr/>
          </p:nvSpPr>
          <p:spPr>
            <a:xfrm rot="16200000">
              <a:off x="1787580" y="1092245"/>
              <a:ext cx="309904" cy="737334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Mar</a:t>
              </a:r>
            </a:p>
          </p:txBody>
        </p:sp>
        <p:sp>
          <p:nvSpPr>
            <p:cNvPr id="24" name="Retraso 23">
              <a:extLst>
                <a:ext uri="{FF2B5EF4-FFF2-40B4-BE49-F238E27FC236}">
                  <a16:creationId xmlns:a16="http://schemas.microsoft.com/office/drawing/2014/main" id="{2A07C654-06E3-E14C-BDE7-2FFF3FEFFFAC}"/>
                </a:ext>
              </a:extLst>
            </p:cNvPr>
            <p:cNvSpPr/>
            <p:nvPr/>
          </p:nvSpPr>
          <p:spPr>
            <a:xfrm rot="16200000">
              <a:off x="2519290" y="1096651"/>
              <a:ext cx="309904" cy="737334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Abr</a:t>
              </a:r>
            </a:p>
          </p:txBody>
        </p:sp>
        <p:sp>
          <p:nvSpPr>
            <p:cNvPr id="25" name="Retraso 24">
              <a:extLst>
                <a:ext uri="{FF2B5EF4-FFF2-40B4-BE49-F238E27FC236}">
                  <a16:creationId xmlns:a16="http://schemas.microsoft.com/office/drawing/2014/main" id="{AA39BCCF-87EB-3014-700C-818F0D1EE286}"/>
                </a:ext>
              </a:extLst>
            </p:cNvPr>
            <p:cNvSpPr/>
            <p:nvPr/>
          </p:nvSpPr>
          <p:spPr>
            <a:xfrm rot="16200000">
              <a:off x="3256624" y="1095251"/>
              <a:ext cx="309904" cy="737334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May</a:t>
              </a:r>
            </a:p>
          </p:txBody>
        </p:sp>
        <p:sp>
          <p:nvSpPr>
            <p:cNvPr id="26" name="Retraso 25">
              <a:extLst>
                <a:ext uri="{FF2B5EF4-FFF2-40B4-BE49-F238E27FC236}">
                  <a16:creationId xmlns:a16="http://schemas.microsoft.com/office/drawing/2014/main" id="{233BCFAF-D9D2-F9BC-7C2E-4CF50A4C99DF}"/>
                </a:ext>
              </a:extLst>
            </p:cNvPr>
            <p:cNvSpPr/>
            <p:nvPr/>
          </p:nvSpPr>
          <p:spPr>
            <a:xfrm rot="16200000">
              <a:off x="4000185" y="1095868"/>
              <a:ext cx="309904" cy="737334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Jun</a:t>
              </a:r>
            </a:p>
          </p:txBody>
        </p:sp>
        <p:sp>
          <p:nvSpPr>
            <p:cNvPr id="27" name="Retraso 26">
              <a:extLst>
                <a:ext uri="{FF2B5EF4-FFF2-40B4-BE49-F238E27FC236}">
                  <a16:creationId xmlns:a16="http://schemas.microsoft.com/office/drawing/2014/main" id="{D0945998-EA63-071E-9B87-BD0739D80C2C}"/>
                </a:ext>
              </a:extLst>
            </p:cNvPr>
            <p:cNvSpPr/>
            <p:nvPr/>
          </p:nvSpPr>
          <p:spPr>
            <a:xfrm rot="16200000">
              <a:off x="4737519" y="1095511"/>
              <a:ext cx="309904" cy="737334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Jul</a:t>
              </a:r>
            </a:p>
          </p:txBody>
        </p:sp>
        <p:sp>
          <p:nvSpPr>
            <p:cNvPr id="28" name="Retraso 27">
              <a:extLst>
                <a:ext uri="{FF2B5EF4-FFF2-40B4-BE49-F238E27FC236}">
                  <a16:creationId xmlns:a16="http://schemas.microsoft.com/office/drawing/2014/main" id="{9C671E45-CAEF-96FA-AB19-239CC1641D56}"/>
                </a:ext>
              </a:extLst>
            </p:cNvPr>
            <p:cNvSpPr/>
            <p:nvPr/>
          </p:nvSpPr>
          <p:spPr>
            <a:xfrm rot="16200000">
              <a:off x="5477498" y="1095446"/>
              <a:ext cx="309904" cy="737334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Ago</a:t>
              </a:r>
            </a:p>
          </p:txBody>
        </p:sp>
        <p:sp>
          <p:nvSpPr>
            <p:cNvPr id="29" name="Retraso 28">
              <a:extLst>
                <a:ext uri="{FF2B5EF4-FFF2-40B4-BE49-F238E27FC236}">
                  <a16:creationId xmlns:a16="http://schemas.microsoft.com/office/drawing/2014/main" id="{330C5F44-B9E1-3D99-831F-7E2FA66324D8}"/>
                </a:ext>
              </a:extLst>
            </p:cNvPr>
            <p:cNvSpPr/>
            <p:nvPr/>
          </p:nvSpPr>
          <p:spPr>
            <a:xfrm rot="16200000">
              <a:off x="6221059" y="1095336"/>
              <a:ext cx="309904" cy="737334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Sep</a:t>
              </a:r>
            </a:p>
          </p:txBody>
        </p:sp>
        <p:sp>
          <p:nvSpPr>
            <p:cNvPr id="30" name="Retraso 29">
              <a:extLst>
                <a:ext uri="{FF2B5EF4-FFF2-40B4-BE49-F238E27FC236}">
                  <a16:creationId xmlns:a16="http://schemas.microsoft.com/office/drawing/2014/main" id="{B7B765C2-6AE1-E62E-5E33-B0679675121D}"/>
                </a:ext>
              </a:extLst>
            </p:cNvPr>
            <p:cNvSpPr/>
            <p:nvPr/>
          </p:nvSpPr>
          <p:spPr>
            <a:xfrm rot="16200000">
              <a:off x="6958393" y="1093607"/>
              <a:ext cx="309904" cy="737334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Oct</a:t>
              </a:r>
            </a:p>
          </p:txBody>
        </p:sp>
        <p:sp>
          <p:nvSpPr>
            <p:cNvPr id="31" name="Retraso 30">
              <a:extLst>
                <a:ext uri="{FF2B5EF4-FFF2-40B4-BE49-F238E27FC236}">
                  <a16:creationId xmlns:a16="http://schemas.microsoft.com/office/drawing/2014/main" id="{F64AC1D7-B61B-0586-7105-1E16293CA180}"/>
                </a:ext>
              </a:extLst>
            </p:cNvPr>
            <p:cNvSpPr/>
            <p:nvPr/>
          </p:nvSpPr>
          <p:spPr>
            <a:xfrm rot="16200000">
              <a:off x="7687458" y="1093475"/>
              <a:ext cx="309904" cy="737334"/>
            </a:xfrm>
            <a:prstGeom prst="flowChartDelay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Nov</a:t>
              </a:r>
            </a:p>
          </p:txBody>
        </p:sp>
        <p:sp>
          <p:nvSpPr>
            <p:cNvPr id="32" name="Retraso 31">
              <a:extLst>
                <a:ext uri="{FF2B5EF4-FFF2-40B4-BE49-F238E27FC236}">
                  <a16:creationId xmlns:a16="http://schemas.microsoft.com/office/drawing/2014/main" id="{69CC16B0-5773-C8BC-4890-A3ACD49A47E3}"/>
                </a:ext>
              </a:extLst>
            </p:cNvPr>
            <p:cNvSpPr/>
            <p:nvPr/>
          </p:nvSpPr>
          <p:spPr>
            <a:xfrm rot="16200000">
              <a:off x="8431622" y="1094462"/>
              <a:ext cx="309904" cy="737334"/>
            </a:xfrm>
            <a:prstGeom prst="flowChartDelay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Dic</a:t>
              </a:r>
            </a:p>
          </p:txBody>
        </p:sp>
      </p:grpSp>
      <p:sp>
        <p:nvSpPr>
          <p:cNvPr id="33" name="Text Box 2">
            <a:extLst>
              <a:ext uri="{FF2B5EF4-FFF2-40B4-BE49-F238E27FC236}">
                <a16:creationId xmlns:a16="http://schemas.microsoft.com/office/drawing/2014/main" id="{075293FF-6347-990B-3EC5-363D6757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98" y="1454162"/>
            <a:ext cx="8862874" cy="3692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91316" tIns="45657" rIns="91316" bIns="4565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Acciones y seguimiento de SCII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CD10597-61C2-34A5-9C23-051CBC63B3CE}"/>
              </a:ext>
            </a:extLst>
          </p:cNvPr>
          <p:cNvSpPr txBox="1"/>
          <p:nvPr/>
        </p:nvSpPr>
        <p:spPr>
          <a:xfrm>
            <a:off x="8247321" y="2297317"/>
            <a:ext cx="8712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/>
              <a:t>Elaboración del </a:t>
            </a:r>
            <a:r>
              <a:rPr lang="es-MX" sz="1000" b="1" dirty="0"/>
              <a:t>Programa de Trabajo de Control Interno  (PTCI)</a:t>
            </a:r>
          </a:p>
        </p:txBody>
      </p:sp>
      <p:sp>
        <p:nvSpPr>
          <p:cNvPr id="35" name="8 CuadroTexto">
            <a:extLst>
              <a:ext uri="{FF2B5EF4-FFF2-40B4-BE49-F238E27FC236}">
                <a16:creationId xmlns:a16="http://schemas.microsoft.com/office/drawing/2014/main" id="{0761C406-607A-FB94-2DC7-D8C4967E3CEE}"/>
              </a:ext>
            </a:extLst>
          </p:cNvPr>
          <p:cNvSpPr txBox="1"/>
          <p:nvPr/>
        </p:nvSpPr>
        <p:spPr>
          <a:xfrm>
            <a:off x="92367" y="1002822"/>
            <a:ext cx="699843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Cronograma del Sistema de Control Interno Institucional:</a:t>
            </a:r>
          </a:p>
        </p:txBody>
      </p:sp>
      <p:sp>
        <p:nvSpPr>
          <p:cNvPr id="36" name="Botón de acción: ir a inicio 3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84B1F30-E9A0-0722-4031-6794B83E75ED}"/>
              </a:ext>
            </a:extLst>
          </p:cNvPr>
          <p:cNvSpPr/>
          <p:nvPr/>
        </p:nvSpPr>
        <p:spPr>
          <a:xfrm>
            <a:off x="8128000" y="5850003"/>
            <a:ext cx="876300" cy="466556"/>
          </a:xfrm>
          <a:prstGeom prst="actionButtonHom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1788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 CuadroTexto">
            <a:extLst>
              <a:ext uri="{FF2B5EF4-FFF2-40B4-BE49-F238E27FC236}">
                <a16:creationId xmlns:a16="http://schemas.microsoft.com/office/drawing/2014/main" id="{41EE1769-1157-4D0F-8063-79059607409B}"/>
              </a:ext>
            </a:extLst>
          </p:cNvPr>
          <p:cNvSpPr txBox="1"/>
          <p:nvPr/>
        </p:nvSpPr>
        <p:spPr>
          <a:xfrm>
            <a:off x="609600" y="1279445"/>
            <a:ext cx="691276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2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Bibliografía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8F4D86-D5BD-472E-91A0-DC0C52464339}"/>
              </a:ext>
            </a:extLst>
          </p:cNvPr>
          <p:cNvSpPr txBox="1"/>
          <p:nvPr/>
        </p:nvSpPr>
        <p:spPr>
          <a:xfrm>
            <a:off x="609599" y="2036622"/>
            <a:ext cx="8292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Acuerdo por el que se emiten las disposiciones y manual administrativo de aplicación general en materia de control interno.</a:t>
            </a:r>
          </a:p>
          <a:p>
            <a:endParaRPr lang="es-MX" dirty="0"/>
          </a:p>
          <a:p>
            <a:r>
              <a:rPr lang="es-MX" dirty="0"/>
              <a:t>Periódico oficial no. 064 2ª. Sección, miércoles 23 de octubre de 2019.</a:t>
            </a:r>
          </a:p>
        </p:txBody>
      </p: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A85177B9-CDC1-E30B-FB21-39103CC6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52" y="398750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FA1CD1AE-111C-F7B6-76BC-534BE4A13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7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1632753F-AEEF-1616-59C6-51B0E50E9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Diagrama de flujo: proceso alternativo 32">
            <a:extLst>
              <a:ext uri="{FF2B5EF4-FFF2-40B4-BE49-F238E27FC236}">
                <a16:creationId xmlns:a16="http://schemas.microsoft.com/office/drawing/2014/main" id="{D3BA76B8-A2E8-EB0F-0F1E-70EC1EF951AF}"/>
              </a:ext>
            </a:extLst>
          </p:cNvPr>
          <p:cNvSpPr/>
          <p:nvPr/>
        </p:nvSpPr>
        <p:spPr>
          <a:xfrm>
            <a:off x="4799950" y="2654489"/>
            <a:ext cx="3818755" cy="330581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Diagrama de flujo: proceso alternativo 29">
            <a:extLst>
              <a:ext uri="{FF2B5EF4-FFF2-40B4-BE49-F238E27FC236}">
                <a16:creationId xmlns:a16="http://schemas.microsoft.com/office/drawing/2014/main" id="{14CC3E6E-AAE6-935A-045E-4878EA3A09BF}"/>
              </a:ext>
            </a:extLst>
          </p:cNvPr>
          <p:cNvSpPr/>
          <p:nvPr/>
        </p:nvSpPr>
        <p:spPr>
          <a:xfrm>
            <a:off x="357809" y="3840140"/>
            <a:ext cx="3550878" cy="403088"/>
          </a:xfrm>
          <a:prstGeom prst="flowChartAlternateProcess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E84CB65E-F056-A71D-A6D2-670FF8F8B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255932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FD94E97C-2E9C-B25B-143D-16C2229A51B5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BEE3E6B7-5C18-408D-DDDC-D78E2999B7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6D4D77AC-E75D-634F-1207-58F9005AF6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9DF7509-F9FD-01F9-4B4B-5268842F1D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B8DAE9AF-DA46-0D15-75D6-84DB7FDA3E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A9B7854-1039-FE02-FDD2-4892E280D7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03FECA2B-1B57-CBAC-72F3-FF211BA5CB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D1E52DB-7938-65EF-5922-ECCB11F217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2598C20-5077-C0F5-368E-D74957CE22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26E0214-526A-CAB9-D9E3-99C340776E7F}"/>
              </a:ext>
            </a:extLst>
          </p:cNvPr>
          <p:cNvSpPr txBox="1"/>
          <p:nvPr/>
        </p:nvSpPr>
        <p:spPr>
          <a:xfrm>
            <a:off x="1909404" y="1193521"/>
            <a:ext cx="5350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" panose="020B0502040204020203" pitchFamily="34" charset="0"/>
              </a:rPr>
              <a:t>SISTEMA DE CONTROL INTERNO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5A1C344-350A-F552-5BE2-0E978658EBDB}"/>
              </a:ext>
            </a:extLst>
          </p:cNvPr>
          <p:cNvSpPr txBox="1"/>
          <p:nvPr/>
        </p:nvSpPr>
        <p:spPr>
          <a:xfrm>
            <a:off x="476403" y="3840140"/>
            <a:ext cx="334655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C.P. Laura Patricia Rojas Quintero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7BAFDF5-6B98-6E8D-0D5A-485BAC4AC0FE}"/>
              </a:ext>
            </a:extLst>
          </p:cNvPr>
          <p:cNvSpPr txBox="1"/>
          <p:nvPr/>
        </p:nvSpPr>
        <p:spPr>
          <a:xfrm>
            <a:off x="231494" y="3107262"/>
            <a:ext cx="3677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" panose="020B0502040204020203" pitchFamily="34" charset="0"/>
              </a:rPr>
              <a:t>Coordinadora de Control Interno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59D0DE59-7383-D6D4-5854-83EA88F37A1A}"/>
              </a:ext>
            </a:extLst>
          </p:cNvPr>
          <p:cNvSpPr/>
          <p:nvPr/>
        </p:nvSpPr>
        <p:spPr>
          <a:xfrm>
            <a:off x="4202111" y="2204318"/>
            <a:ext cx="428025" cy="4030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600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47634F2-B138-0013-D3A9-3AABF5911E29}"/>
              </a:ext>
            </a:extLst>
          </p:cNvPr>
          <p:cNvSpPr/>
          <p:nvPr/>
        </p:nvSpPr>
        <p:spPr>
          <a:xfrm>
            <a:off x="4201120" y="5268696"/>
            <a:ext cx="428025" cy="4030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600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15D31883-1BF7-566A-055A-6DD9CCD210D7}"/>
              </a:ext>
            </a:extLst>
          </p:cNvPr>
          <p:cNvSpPr/>
          <p:nvPr/>
        </p:nvSpPr>
        <p:spPr>
          <a:xfrm>
            <a:off x="4201121" y="3687725"/>
            <a:ext cx="428025" cy="4030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6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715F3A5-857D-3824-512D-111EA9CEF54E}"/>
              </a:ext>
            </a:extLst>
          </p:cNvPr>
          <p:cNvSpPr txBox="1"/>
          <p:nvPr/>
        </p:nvSpPr>
        <p:spPr>
          <a:xfrm>
            <a:off x="4702355" y="2133790"/>
            <a:ext cx="3659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" panose="020B0502040204020203" pitchFamily="34" charset="0"/>
              </a:rPr>
              <a:t>Enlace del Sistema de Control Interno Institucional </a:t>
            </a:r>
            <a:endParaRPr lang="es-MX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00F22B2-9086-F3E7-EA5E-DCF1CEA157EA}"/>
              </a:ext>
            </a:extLst>
          </p:cNvPr>
          <p:cNvSpPr txBox="1"/>
          <p:nvPr/>
        </p:nvSpPr>
        <p:spPr>
          <a:xfrm>
            <a:off x="4685335" y="3687725"/>
            <a:ext cx="35542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" panose="020B0502040204020203" pitchFamily="34" charset="0"/>
              </a:rPr>
              <a:t>Enlace de Administración de Riesgo Institucional</a:t>
            </a:r>
          </a:p>
          <a:p>
            <a:endParaRPr lang="es-MX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60596D5-E61C-86C8-889D-044C52A514C9}"/>
              </a:ext>
            </a:extLst>
          </p:cNvPr>
          <p:cNvSpPr txBox="1"/>
          <p:nvPr/>
        </p:nvSpPr>
        <p:spPr>
          <a:xfrm>
            <a:off x="4628216" y="5271640"/>
            <a:ext cx="43642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" panose="020B0502040204020203" pitchFamily="34" charset="0"/>
              </a:rPr>
              <a:t>Enlace del Comité de Control y Desempeño Institucional</a:t>
            </a:r>
          </a:p>
          <a:p>
            <a:endParaRPr lang="es-MX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85E736F-EB82-738D-7FF6-8911046B7DA2}"/>
              </a:ext>
            </a:extLst>
          </p:cNvPr>
          <p:cNvSpPr txBox="1"/>
          <p:nvPr/>
        </p:nvSpPr>
        <p:spPr>
          <a:xfrm>
            <a:off x="4874689" y="2635740"/>
            <a:ext cx="2785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Lic. Agustín Estrada Lara</a:t>
            </a:r>
            <a:endParaRPr lang="es-MX" sz="1600" dirty="0"/>
          </a:p>
          <a:p>
            <a:endParaRPr lang="es-MX" sz="1600" dirty="0"/>
          </a:p>
        </p:txBody>
      </p:sp>
      <p:sp>
        <p:nvSpPr>
          <p:cNvPr id="34" name="Diagrama de flujo: proceso alternativo 33">
            <a:extLst>
              <a:ext uri="{FF2B5EF4-FFF2-40B4-BE49-F238E27FC236}">
                <a16:creationId xmlns:a16="http://schemas.microsoft.com/office/drawing/2014/main" id="{9BA9A73F-06F8-D26B-F984-4D42B183703B}"/>
              </a:ext>
            </a:extLst>
          </p:cNvPr>
          <p:cNvSpPr/>
          <p:nvPr/>
        </p:nvSpPr>
        <p:spPr>
          <a:xfrm>
            <a:off x="4797180" y="4264099"/>
            <a:ext cx="3818754" cy="330581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8EB3AB9-B3C1-A58B-4193-E934827D9669}"/>
              </a:ext>
            </a:extLst>
          </p:cNvPr>
          <p:cNvSpPr txBox="1"/>
          <p:nvPr/>
        </p:nvSpPr>
        <p:spPr>
          <a:xfrm>
            <a:off x="4871918" y="4245350"/>
            <a:ext cx="278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Lic. Celso Clemente Márquez</a:t>
            </a:r>
          </a:p>
          <a:p>
            <a:endParaRPr lang="es-MX" sz="1600" dirty="0"/>
          </a:p>
          <a:p>
            <a:endParaRPr lang="es-MX" sz="1600" dirty="0"/>
          </a:p>
        </p:txBody>
      </p:sp>
      <p:sp>
        <p:nvSpPr>
          <p:cNvPr id="36" name="Diagrama de flujo: proceso alternativo 35">
            <a:extLst>
              <a:ext uri="{FF2B5EF4-FFF2-40B4-BE49-F238E27FC236}">
                <a16:creationId xmlns:a16="http://schemas.microsoft.com/office/drawing/2014/main" id="{61E6DCB0-3A31-F77A-211F-8E66A4609C83}"/>
              </a:ext>
            </a:extLst>
          </p:cNvPr>
          <p:cNvSpPr/>
          <p:nvPr/>
        </p:nvSpPr>
        <p:spPr>
          <a:xfrm>
            <a:off x="4797180" y="5795236"/>
            <a:ext cx="3818754" cy="330581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2C40EDE-87A1-8A3A-E83E-CEFA79A0155A}"/>
              </a:ext>
            </a:extLst>
          </p:cNvPr>
          <p:cNvSpPr txBox="1"/>
          <p:nvPr/>
        </p:nvSpPr>
        <p:spPr>
          <a:xfrm>
            <a:off x="4832441" y="5795236"/>
            <a:ext cx="3895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C.P. </a:t>
            </a:r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Natividad Esperanza Gallardo Ramos</a:t>
            </a:r>
            <a:endParaRPr lang="es-MX" sz="1600" dirty="0"/>
          </a:p>
          <a:p>
            <a:endParaRPr lang="es-MX" sz="1600" dirty="0"/>
          </a:p>
          <a:p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78114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A7BECAB6-D53F-23B8-976A-02DA974D4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214C0C0E-60B0-06D4-B13C-CBC8AE47256C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93D1F7B-5AD0-1BB0-CE85-C16F712F2A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3262FD06-EC67-6A0C-F2D1-C171D56889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B1622E37-D379-DCE5-EA23-91C11FB3A2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576640E1-BBA3-1A20-A603-5751C64BC6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D125F41-EDC7-796B-2B2C-950D573A62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FA3F9E60-E644-679B-110B-989CE55171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4EFD8567-0940-F3F7-ABCD-DA057FBF57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49C4FAC-5BE7-0A58-49DF-2EB97F5C55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직사각형 7">
            <a:extLst>
              <a:ext uri="{FF2B5EF4-FFF2-40B4-BE49-F238E27FC236}">
                <a16:creationId xmlns:a16="http://schemas.microsoft.com/office/drawing/2014/main" id="{8818ACA6-D846-45AB-B23A-9B6FE3CBF6E8}"/>
              </a:ext>
            </a:extLst>
          </p:cNvPr>
          <p:cNvSpPr/>
          <p:nvPr/>
        </p:nvSpPr>
        <p:spPr>
          <a:xfrm>
            <a:off x="0" y="2884451"/>
            <a:ext cx="6591301" cy="10906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ADD8EE8-E046-4791-8E82-D92DFFB3A600}"/>
              </a:ext>
            </a:extLst>
          </p:cNvPr>
          <p:cNvSpPr txBox="1"/>
          <p:nvPr/>
        </p:nvSpPr>
        <p:spPr>
          <a:xfrm>
            <a:off x="317925" y="3167390"/>
            <a:ext cx="6121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Elaboración de la Matriz de Riesgos</a:t>
            </a:r>
          </a:p>
        </p:txBody>
      </p:sp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22805E24-D9FE-FE16-A6F1-F49B0D3B9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0" y="302271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56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2" t="39708" r="23382" b="33012"/>
          <a:stretch/>
        </p:blipFill>
        <p:spPr bwMode="auto">
          <a:xfrm>
            <a:off x="1654412" y="3259252"/>
            <a:ext cx="1654432" cy="228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4286FD40-C97A-9658-AFEF-C799DE23E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8" name="9 CuadroTexto"/>
          <p:cNvSpPr txBox="1"/>
          <p:nvPr/>
        </p:nvSpPr>
        <p:spPr>
          <a:xfrm>
            <a:off x="242331" y="2171627"/>
            <a:ext cx="8492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MX" sz="1600" b="1" dirty="0">
                <a:cs typeface="Arial" pitchFamily="34" charset="0"/>
              </a:rPr>
              <a:t>Evento adverso e incierto (externo o interno)</a:t>
            </a:r>
            <a:r>
              <a:rPr lang="es-MX" sz="1600" dirty="0">
                <a:cs typeface="Arial" pitchFamily="34" charset="0"/>
              </a:rPr>
              <a:t> que derivado de la combinación de su probabilidad de ocurrencia y el posible impacto pudiera </a:t>
            </a:r>
            <a:r>
              <a:rPr lang="es-MX" sz="1600" b="1" dirty="0">
                <a:cs typeface="Arial" pitchFamily="34" charset="0"/>
              </a:rPr>
              <a:t>obstaculizar o impedir el logro de las metas y objetivos institucionales</a:t>
            </a:r>
            <a:r>
              <a:rPr lang="es-MX" sz="1600" dirty="0">
                <a:cs typeface="Arial" pitchFamily="34" charset="0"/>
              </a:rPr>
              <a:t>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4" t="44264" r="48085" b="35473"/>
          <a:stretch/>
        </p:blipFill>
        <p:spPr bwMode="auto">
          <a:xfrm>
            <a:off x="5187917" y="3360657"/>
            <a:ext cx="2853756" cy="215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4 Flecha derecha"/>
          <p:cNvSpPr/>
          <p:nvPr/>
        </p:nvSpPr>
        <p:spPr>
          <a:xfrm>
            <a:off x="3680688" y="4276701"/>
            <a:ext cx="1080120" cy="40611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6E1DAD9E-0BE6-4695-8DF4-49FF2113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1" y="159789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D4A47C4-8AFB-59BB-5679-4B46B6AB710D}"/>
              </a:ext>
            </a:extLst>
          </p:cNvPr>
          <p:cNvSpPr txBox="1"/>
          <p:nvPr/>
        </p:nvSpPr>
        <p:spPr>
          <a:xfrm>
            <a:off x="4002216" y="1343012"/>
            <a:ext cx="139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" panose="020B0502040204020203" pitchFamily="34" charset="0"/>
              </a:rPr>
              <a:t>RIESGO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55E2270F-F9B7-742E-749F-D6EA5215D3E5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6B5DD9B9-B376-4658-2DD1-8DD5CA01A0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E12D19E5-BFAA-F498-4011-F3E71018A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52978CF4-9C31-E6DB-ACE3-5BC10ED02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B411BF67-041D-72A3-D52C-0BFDC9896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6110EF5-0375-9248-104A-B717CBC0BC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330A6DA-6E91-9E02-8885-ACCD103E5D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0D1C77A5-2A88-5B67-FCBF-175714C774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FCA5C0A8-6425-CF63-EC20-0A650145D9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767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541FF-ED96-D4B9-87D0-26F5D49FA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C34A2A58-88D6-066C-498C-EBDE26150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FE087C72-CBB9-E584-6ED2-9333D84310BD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2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00A0B3C-6CA1-46F7-36FE-1FBD9A4C68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E3D59FD-259B-005B-C7EB-2260EA460B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157A2BBB-E65C-118F-99D3-49663706DB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6B48A9D4-99AF-C758-B304-41F1494DAB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62D6906-D1D6-124C-7DD2-6E42806260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A064DCCA-000E-16EC-EC15-78896E031D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76860DA-354E-92C1-2F50-5ACDB317FF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D992493-12D1-BE2A-4AB1-48BF0BC456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8A108C57-CD1A-226C-4721-8822950BC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23" name="10 CuadroTexto">
            <a:extLst>
              <a:ext uri="{FF2B5EF4-FFF2-40B4-BE49-F238E27FC236}">
                <a16:creationId xmlns:a16="http://schemas.microsoft.com/office/drawing/2014/main" id="{F7107B56-2C8B-30A1-7F6A-4DD9BA97EDB9}"/>
              </a:ext>
            </a:extLst>
          </p:cNvPr>
          <p:cNvSpPr txBox="1"/>
          <p:nvPr/>
        </p:nvSpPr>
        <p:spPr>
          <a:xfrm>
            <a:off x="184733" y="2925537"/>
            <a:ext cx="3331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MX" sz="1600" dirty="0">
                <a:cs typeface="Arial" pitchFamily="34" charset="0"/>
              </a:rPr>
              <a:t>Al </a:t>
            </a:r>
            <a:r>
              <a:rPr lang="es-MX" sz="1600" b="1" dirty="0">
                <a:cs typeface="Arial" pitchFamily="34" charset="0"/>
              </a:rPr>
              <a:t>proceso dinámico </a:t>
            </a:r>
            <a:r>
              <a:rPr lang="es-MX" sz="1600" dirty="0">
                <a:cs typeface="Arial" pitchFamily="34" charset="0"/>
              </a:rPr>
              <a:t>desarrollado para </a:t>
            </a:r>
            <a:r>
              <a:rPr lang="es-MX" sz="1600" b="1" dirty="0">
                <a:cs typeface="Arial" pitchFamily="34" charset="0"/>
              </a:rPr>
              <a:t>contextualizar</a:t>
            </a:r>
            <a:r>
              <a:rPr lang="es-MX" sz="1600" dirty="0">
                <a:cs typeface="Arial" pitchFamily="34" charset="0"/>
              </a:rPr>
              <a:t>, </a:t>
            </a:r>
            <a:r>
              <a:rPr lang="es-MX" sz="1600" b="1" dirty="0">
                <a:cs typeface="Arial" pitchFamily="34" charset="0"/>
              </a:rPr>
              <a:t>identificar</a:t>
            </a:r>
            <a:r>
              <a:rPr lang="es-MX" sz="1600" dirty="0">
                <a:cs typeface="Arial" pitchFamily="34" charset="0"/>
              </a:rPr>
              <a:t>, </a:t>
            </a:r>
            <a:r>
              <a:rPr lang="es-MX" sz="1600" b="1" dirty="0">
                <a:cs typeface="Arial" pitchFamily="34" charset="0"/>
              </a:rPr>
              <a:t>analizar</a:t>
            </a:r>
            <a:r>
              <a:rPr lang="es-MX" sz="1600" dirty="0">
                <a:cs typeface="Arial" pitchFamily="34" charset="0"/>
              </a:rPr>
              <a:t>, </a:t>
            </a:r>
            <a:r>
              <a:rPr lang="es-MX" sz="1600" b="1" dirty="0">
                <a:cs typeface="Arial" pitchFamily="34" charset="0"/>
              </a:rPr>
              <a:t>evaluar</a:t>
            </a:r>
            <a:r>
              <a:rPr lang="es-MX" sz="1600" dirty="0">
                <a:cs typeface="Arial" pitchFamily="34" charset="0"/>
              </a:rPr>
              <a:t>, </a:t>
            </a:r>
            <a:r>
              <a:rPr lang="es-MX" sz="1600" b="1" dirty="0">
                <a:cs typeface="Arial" pitchFamily="34" charset="0"/>
              </a:rPr>
              <a:t>responder</a:t>
            </a:r>
            <a:r>
              <a:rPr lang="es-MX" sz="1600" dirty="0">
                <a:cs typeface="Arial" pitchFamily="34" charset="0"/>
              </a:rPr>
              <a:t>, </a:t>
            </a:r>
            <a:r>
              <a:rPr lang="es-MX" sz="1600" b="1" dirty="0">
                <a:cs typeface="Arial" pitchFamily="34" charset="0"/>
              </a:rPr>
              <a:t>supervisar</a:t>
            </a:r>
            <a:r>
              <a:rPr lang="es-MX" sz="1600" dirty="0">
                <a:cs typeface="Arial" pitchFamily="34" charset="0"/>
              </a:rPr>
              <a:t> y </a:t>
            </a:r>
            <a:r>
              <a:rPr lang="es-MX" sz="1600" b="1" dirty="0">
                <a:cs typeface="Arial" pitchFamily="34" charset="0"/>
              </a:rPr>
              <a:t>comunicar los riesgos</a:t>
            </a:r>
            <a:r>
              <a:rPr lang="es-MX" sz="1600" dirty="0">
                <a:cs typeface="Arial" pitchFamily="34" charset="0"/>
              </a:rPr>
              <a:t>, incluidos los de corrupción, inherentes o asociados a los procesos por los cuales se logra el mandato de la Institución.</a:t>
            </a:r>
          </a:p>
        </p:txBody>
      </p:sp>
      <p:pic>
        <p:nvPicPr>
          <p:cNvPr id="6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288A08D9-81D9-683A-9B34-2CDE5EAE0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1" y="159789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F03D407-397D-881E-949B-8F08DBE54620}"/>
              </a:ext>
            </a:extLst>
          </p:cNvPr>
          <p:cNvSpPr txBox="1"/>
          <p:nvPr/>
        </p:nvSpPr>
        <p:spPr>
          <a:xfrm>
            <a:off x="2727893" y="1089484"/>
            <a:ext cx="4029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" panose="020B0502040204020203" pitchFamily="34" charset="0"/>
              </a:rPr>
              <a:t>Administración de Riesgos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E5D98BB-3C9D-FDF8-8D36-45E00F5B23A0}"/>
              </a:ext>
            </a:extLst>
          </p:cNvPr>
          <p:cNvSpPr/>
          <p:nvPr/>
        </p:nvSpPr>
        <p:spPr>
          <a:xfrm>
            <a:off x="4066503" y="1881108"/>
            <a:ext cx="1503694" cy="146123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Análisis de factores de riesgos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B280FCC-9A5E-5F83-A4F2-255A48F4CFAF}"/>
              </a:ext>
            </a:extLst>
          </p:cNvPr>
          <p:cNvSpPr/>
          <p:nvPr/>
        </p:nvSpPr>
        <p:spPr>
          <a:xfrm>
            <a:off x="4066503" y="4307282"/>
            <a:ext cx="1503694" cy="146123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Definir estrategias y acciones para mitigarlos</a:t>
            </a:r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467D0477-0251-C09C-FE9C-0DDEF14F7D99}"/>
              </a:ext>
            </a:extLst>
          </p:cNvPr>
          <p:cNvSpPr/>
          <p:nvPr/>
        </p:nvSpPr>
        <p:spPr>
          <a:xfrm>
            <a:off x="4628660" y="3690467"/>
            <a:ext cx="379379" cy="389232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38423385-C36C-6E13-2EDE-F98C8CF71EEA}"/>
              </a:ext>
            </a:extLst>
          </p:cNvPr>
          <p:cNvSpPr/>
          <p:nvPr/>
        </p:nvSpPr>
        <p:spPr>
          <a:xfrm>
            <a:off x="5377977" y="3444804"/>
            <a:ext cx="762509" cy="8390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B8B1C7C-C54D-3D3C-FED2-2EF25D27B29D}"/>
              </a:ext>
            </a:extLst>
          </p:cNvPr>
          <p:cNvSpPr/>
          <p:nvPr/>
        </p:nvSpPr>
        <p:spPr>
          <a:xfrm>
            <a:off x="6485846" y="2468211"/>
            <a:ext cx="2464561" cy="26328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Asegurar el logro de los objetivos institucionales</a:t>
            </a:r>
          </a:p>
        </p:txBody>
      </p:sp>
    </p:spTree>
    <p:extLst>
      <p:ext uri="{BB962C8B-B14F-4D97-AF65-F5344CB8AC3E}">
        <p14:creationId xmlns:p14="http://schemas.microsoft.com/office/powerpoint/2010/main" val="3442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83D8E820-73B6-A1F9-9C01-0DB3DA7B0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C22B63C1-C544-9D52-01C8-AAFDB59E5269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D2C5A2D7-F225-5946-7E59-91827F3D55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7C7DEA8C-0658-137D-2B63-F567645181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DC0EE14-210B-7DF0-3F76-3EE852963F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1C89EB6A-5830-B158-3285-AC88556AD1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6D054D3F-2B24-2E17-4617-FA7B76A132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F2D9520-A812-8384-0F70-0EEC9C0474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610FEE45-8D00-416C-9821-9D4A3C20E7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9D34878A-3BDD-1B86-575D-F5314F4C72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13425" y="890347"/>
            <a:ext cx="7832227" cy="39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91316" tIns="45657" rIns="91316" bIns="4565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2000" b="1" dirty="0">
                <a:solidFill>
                  <a:srgbClr val="BC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Metodología de Administración de Riesgos: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02330621"/>
              </p:ext>
            </p:extLst>
          </p:nvPr>
        </p:nvGraphicFramePr>
        <p:xfrm>
          <a:off x="901700" y="1396999"/>
          <a:ext cx="6718300" cy="4739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C9408DCB-5E24-ACBB-307F-DC93E3D30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3" y="98871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9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302BCE6A-9107-70AD-DBD3-7D06EC104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2" b="33673"/>
          <a:stretch>
            <a:fillRect/>
          </a:stretch>
        </p:blipFill>
        <p:spPr bwMode="auto">
          <a:xfrm>
            <a:off x="9728" y="1244600"/>
            <a:ext cx="9134272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8AECA5F3-C80A-ADEF-C992-CD3E04DB81C6}"/>
              </a:ext>
            </a:extLst>
          </p:cNvPr>
          <p:cNvGrpSpPr/>
          <p:nvPr/>
        </p:nvGrpSpPr>
        <p:grpSpPr>
          <a:xfrm>
            <a:off x="145918" y="6315594"/>
            <a:ext cx="8767400" cy="542406"/>
            <a:chOff x="145918" y="6315594"/>
            <a:chExt cx="8767400" cy="542406"/>
          </a:xfrm>
        </p:grpSpPr>
        <p:pic>
          <p:nvPicPr>
            <p:cNvPr id="1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239B191D-3781-8CC6-B223-AEEDFF748A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45918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4D89417-63C5-75A6-02AE-4E43B9E8BB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123541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ADFF69A4-21C6-8BFE-C7C0-6B154A1FE0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2328040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AABB3876-5FA0-5495-1CF5-8BB98293E7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3420665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6C1FB242-FAE1-0597-B18B-8684870D2D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451016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64E51F59-383F-B7DC-C172-D839A5489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5602787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CFBD3E28-746E-2808-009A-9B7F409BEB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6695412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n 466053857" descr="Texto&#10;&#10;Descripción generada automáticamente">
              <a:extLst>
                <a:ext uri="{FF2B5EF4-FFF2-40B4-BE49-F238E27FC236}">
                  <a16:creationId xmlns:a16="http://schemas.microsoft.com/office/drawing/2014/main" id="{845E9605-D152-1A19-3FCB-BBFA0FE653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42" b="33673"/>
            <a:stretch>
              <a:fillRect/>
            </a:stretch>
          </p:blipFill>
          <p:spPr bwMode="auto">
            <a:xfrm>
              <a:off x="7784909" y="6315594"/>
              <a:ext cx="1128409" cy="54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pic>
        <p:nvPicPr>
          <p:cNvPr id="3" name="Imagen 2" descr="Personas sentadas en una mesa&#10;&#10;Descripción generada automáticamente">
            <a:extLst>
              <a:ext uri="{FF2B5EF4-FFF2-40B4-BE49-F238E27FC236}">
                <a16:creationId xmlns:a16="http://schemas.microsoft.com/office/drawing/2014/main" id="{E9900F3A-9DE0-CB21-4753-80580CC6E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5" y="1935644"/>
            <a:ext cx="4976036" cy="3547886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BFAE211D-FA65-CA41-0D6B-BED272297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70" y="1034497"/>
            <a:ext cx="7832227" cy="43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91316" tIns="45657" rIns="91316" bIns="4565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2200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itchFamily="18" charset="0"/>
              </a:rPr>
              <a:t>Comunicación y Consulta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10F442B-560A-9D97-45BE-A7CBADC58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84451"/>
              </p:ext>
            </p:extLst>
          </p:nvPr>
        </p:nvGraphicFramePr>
        <p:xfrm>
          <a:off x="5003192" y="1912918"/>
          <a:ext cx="4453890" cy="1775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Botón de acción: Volver 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84281B78-1792-4799-8AB8-C77ED6A35CCA}"/>
              </a:ext>
            </a:extLst>
          </p:cNvPr>
          <p:cNvSpPr/>
          <p:nvPr/>
        </p:nvSpPr>
        <p:spPr>
          <a:xfrm>
            <a:off x="8188038" y="6067114"/>
            <a:ext cx="955962" cy="33299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" name="Imagen 466053857" descr="Texto&#10;&#10;Descripción generada automáticamente">
            <a:extLst>
              <a:ext uri="{FF2B5EF4-FFF2-40B4-BE49-F238E27FC236}">
                <a16:creationId xmlns:a16="http://schemas.microsoft.com/office/drawing/2014/main" id="{DED3106D-349D-E724-7B4D-D7E21470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1" y="228061"/>
            <a:ext cx="2824162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9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7031</TotalTime>
  <Words>2600</Words>
  <Application>Microsoft Office PowerPoint</Application>
  <PresentationFormat>Carta (216 x 279 mm)</PresentationFormat>
  <Paragraphs>336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Gandhi Serif</vt:lpstr>
      <vt:lpstr>Gotham light</vt:lpstr>
      <vt:lpstr>Nirmala UI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ANITA</dc:creator>
  <cp:lastModifiedBy>luis martinez</cp:lastModifiedBy>
  <cp:revision>247</cp:revision>
  <dcterms:created xsi:type="dcterms:W3CDTF">2020-02-11T17:33:38Z</dcterms:created>
  <dcterms:modified xsi:type="dcterms:W3CDTF">2025-11-06T15:50:44Z</dcterms:modified>
</cp:coreProperties>
</file>